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57" r:id="rId4"/>
    <p:sldId id="258" r:id="rId5"/>
    <p:sldId id="259" r:id="rId6"/>
    <p:sldId id="260" r:id="rId7"/>
    <p:sldId id="261" r:id="rId8"/>
    <p:sldId id="262" r:id="rId9"/>
    <p:sldId id="263" r:id="rId10"/>
    <p:sldId id="270" r:id="rId11"/>
    <p:sldId id="264" r:id="rId12"/>
    <p:sldId id="265" r:id="rId13"/>
    <p:sldId id="272" r:id="rId14"/>
    <p:sldId id="273" r:id="rId15"/>
    <p:sldId id="274" r:id="rId16"/>
    <p:sldId id="275" r:id="rId17"/>
    <p:sldId id="276" r:id="rId18"/>
    <p:sldId id="277" r:id="rId19"/>
    <p:sldId id="278" r:id="rId20"/>
    <p:sldId id="279"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11/18/2018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source=images&amp;cd=&amp;cad=rja&amp;uact=8&amp;ved=2ahUKEwj9wIuNkMXeAhUBXxoKHU0NCbcQjRx6BAgBEAU&amp;url=https://sci-ne.com/article/story_2334&amp;psig=AOvVaw3XlLXdbZDRl3bwPZZ-E9O7&amp;ust=154177772320092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509" y="2438400"/>
            <a:ext cx="7162800" cy="609600"/>
          </a:xfrm>
        </p:spPr>
        <p:txBody>
          <a:bodyPr>
            <a:normAutofit fontScale="90000"/>
          </a:bodyPr>
          <a:lstStyle/>
          <a:p>
            <a:pPr algn="ctr"/>
            <a:r>
              <a:rPr lang="en-US" sz="4000" b="1" dirty="0" smtClean="0">
                <a:solidFill>
                  <a:srgbClr val="C00000"/>
                </a:solidFill>
                <a:latin typeface="Cooper Black" pitchFamily="18" charset="0"/>
              </a:rPr>
              <a:t>General  </a:t>
            </a:r>
            <a:r>
              <a:rPr lang="en-US" sz="4000" b="1" dirty="0">
                <a:solidFill>
                  <a:srgbClr val="C00000"/>
                </a:solidFill>
                <a:latin typeface="Cooper Black" pitchFamily="18" charset="0"/>
              </a:rPr>
              <a:t>Biology </a:t>
            </a:r>
            <a:r>
              <a:rPr lang="en-US" sz="4000" b="1" dirty="0" smtClean="0">
                <a:solidFill>
                  <a:srgbClr val="C00000"/>
                </a:solidFill>
                <a:latin typeface="Cooper Black" pitchFamily="18" charset="0"/>
              </a:rPr>
              <a:t/>
            </a:r>
            <a:br>
              <a:rPr lang="en-US" sz="4000" b="1" dirty="0" smtClean="0">
                <a:solidFill>
                  <a:srgbClr val="C00000"/>
                </a:solidFill>
                <a:latin typeface="Cooper Black" pitchFamily="18" charset="0"/>
              </a:rPr>
            </a:br>
            <a:r>
              <a:rPr lang="en-US" sz="4000" b="1" dirty="0" smtClean="0">
                <a:solidFill>
                  <a:srgbClr val="C00000"/>
                </a:solidFill>
                <a:latin typeface="Cooper Black" pitchFamily="18" charset="0"/>
              </a:rPr>
              <a:t>Lecture 1</a:t>
            </a:r>
            <a:endParaRPr lang="en-US" sz="4000" dirty="0">
              <a:solidFill>
                <a:srgbClr val="C00000"/>
              </a:solidFill>
              <a:latin typeface="Cooper Black" pitchFamily="18" charset="0"/>
            </a:endParaRPr>
          </a:p>
        </p:txBody>
      </p:sp>
      <p:pic>
        <p:nvPicPr>
          <p:cNvPr id="6" name="Picture 5" descr="C:\Users\المعاون العلمي\Desktop\فورمات\شعار\شعار العلو2م.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4352"/>
            <a:ext cx="1524000" cy="1535975"/>
          </a:xfrm>
          <a:prstGeom prst="rect">
            <a:avLst/>
          </a:prstGeom>
          <a:noFill/>
          <a:ln>
            <a:noFill/>
          </a:ln>
        </p:spPr>
      </p:pic>
      <p:pic>
        <p:nvPicPr>
          <p:cNvPr id="5" name="Picture 2" descr="صورة ذات صلة"/>
          <p:cNvPicPr>
            <a:picLocks noChangeAspect="1" noChangeArrowheads="1"/>
          </p:cNvPicPr>
          <p:nvPr/>
        </p:nvPicPr>
        <p:blipFill>
          <a:blip r:embed="rId3" cstate="print"/>
          <a:srcRect l="5206" r="4555"/>
          <a:stretch>
            <a:fillRect/>
          </a:stretch>
        </p:blipFill>
        <p:spPr bwMode="auto">
          <a:xfrm>
            <a:off x="7543800" y="228601"/>
            <a:ext cx="1371600" cy="1295766"/>
          </a:xfrm>
          <a:prstGeom prst="rect">
            <a:avLst/>
          </a:prstGeom>
          <a:noFill/>
        </p:spPr>
      </p:pic>
      <p:sp>
        <p:nvSpPr>
          <p:cNvPr id="7" name="Subtitle 2"/>
          <p:cNvSpPr txBox="1">
            <a:spLocks/>
          </p:cNvSpPr>
          <p:nvPr/>
        </p:nvSpPr>
        <p:spPr>
          <a:xfrm>
            <a:off x="838200" y="3886200"/>
            <a:ext cx="7162800" cy="1143000"/>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r>
              <a:rPr lang="en-US" sz="1800" b="1" dirty="0" smtClean="0">
                <a:latin typeface="Berlin Sans FB" pitchFamily="34" charset="0"/>
              </a:rPr>
              <a:t>Dr. </a:t>
            </a:r>
            <a:r>
              <a:rPr lang="en-US" sz="1800" b="1" dirty="0" err="1" smtClean="0">
                <a:latin typeface="Berlin Sans FB" pitchFamily="34" charset="0"/>
              </a:rPr>
              <a:t>Rawa</a:t>
            </a:r>
            <a:r>
              <a:rPr lang="en-US" sz="1800" b="1" dirty="0" smtClean="0">
                <a:latin typeface="Berlin Sans FB" pitchFamily="34" charset="0"/>
              </a:rPr>
              <a:t> Abdul </a:t>
            </a:r>
            <a:r>
              <a:rPr lang="en-US" sz="1800" b="1" dirty="0" err="1" smtClean="0">
                <a:latin typeface="Berlin Sans FB" pitchFamily="34" charset="0"/>
              </a:rPr>
              <a:t>Redha</a:t>
            </a:r>
            <a:r>
              <a:rPr lang="en-US" sz="1800" b="1" dirty="0" smtClean="0">
                <a:latin typeface="Berlin Sans FB" pitchFamily="34" charset="0"/>
              </a:rPr>
              <a:t> Aziz</a:t>
            </a:r>
          </a:p>
          <a:p>
            <a:pPr algn="ctr"/>
            <a:r>
              <a:rPr lang="en-US" sz="1800" b="1" dirty="0" err="1" smtClean="0">
                <a:latin typeface="Berlin Sans FB" pitchFamily="34" charset="0"/>
              </a:rPr>
              <a:t>Ph.D</a:t>
            </a:r>
            <a:r>
              <a:rPr lang="en-US" sz="1800" b="1" dirty="0" smtClean="0">
                <a:latin typeface="Berlin Sans FB" pitchFamily="34" charset="0"/>
              </a:rPr>
              <a:t> Antibiotics/ Molecular biology</a:t>
            </a:r>
            <a:endParaRPr lang="en-US" sz="1800" b="1" dirty="0">
              <a:latin typeface="Berlin Sans FB" pitchFamily="34" charset="0"/>
            </a:endParaRPr>
          </a:p>
        </p:txBody>
      </p:sp>
    </p:spTree>
    <p:extLst>
      <p:ext uri="{BB962C8B-B14F-4D97-AF65-F5344CB8AC3E}">
        <p14:creationId xmlns:p14="http://schemas.microsoft.com/office/powerpoint/2010/main" val="181168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5791200"/>
          </a:xfrm>
        </p:spPr>
        <p:txBody>
          <a:bodyPr>
            <a:noAutofit/>
          </a:bodyPr>
          <a:lstStyle/>
          <a:p>
            <a:pPr lvl="0">
              <a:buFont typeface="Wingdings" pitchFamily="2" charset="2"/>
              <a:buChar char="ü"/>
            </a:pPr>
            <a:r>
              <a:rPr lang="en-US" sz="2000" dirty="0" smtClean="0">
                <a:latin typeface="Agency FB" pitchFamily="34" charset="0"/>
              </a:rPr>
              <a:t>Epidemiology </a:t>
            </a:r>
            <a:r>
              <a:rPr lang="en-US" sz="2000" dirty="0">
                <a:latin typeface="Agency FB" pitchFamily="34" charset="0"/>
              </a:rPr>
              <a:t>– a major component of public health research, studying factors affecting the health of populations. </a:t>
            </a:r>
          </a:p>
          <a:p>
            <a:pPr lvl="0">
              <a:buFont typeface="Wingdings" pitchFamily="2" charset="2"/>
              <a:buChar char="ü"/>
            </a:pPr>
            <a:r>
              <a:rPr lang="en-US" sz="2000" dirty="0">
                <a:latin typeface="Agency FB" pitchFamily="34" charset="0"/>
              </a:rPr>
              <a:t>Genetics – the study of genes and heredity. </a:t>
            </a:r>
          </a:p>
          <a:p>
            <a:pPr lvl="0">
              <a:buFont typeface="Wingdings" pitchFamily="2" charset="2"/>
              <a:buChar char="ü"/>
            </a:pPr>
            <a:r>
              <a:rPr lang="en-US" sz="2000" dirty="0">
                <a:latin typeface="Agency FB" pitchFamily="34" charset="0"/>
              </a:rPr>
              <a:t>Hematology – the study of blood and blood-forming organs. </a:t>
            </a:r>
          </a:p>
          <a:p>
            <a:pPr lvl="0">
              <a:buFont typeface="Wingdings" pitchFamily="2" charset="2"/>
              <a:buChar char="ü"/>
            </a:pPr>
            <a:r>
              <a:rPr lang="en-US" sz="2000" dirty="0">
                <a:latin typeface="Agency FB" pitchFamily="34" charset="0"/>
              </a:rPr>
              <a:t>Microbiology – the study of microscopic organisms (microorganisms) and their interactions with other living </a:t>
            </a:r>
            <a:r>
              <a:rPr lang="en-US" sz="2000" dirty="0" smtClean="0">
                <a:latin typeface="Agency FB" pitchFamily="34" charset="0"/>
              </a:rPr>
              <a:t>things</a:t>
            </a:r>
            <a:endParaRPr lang="en-US" sz="2000" dirty="0">
              <a:latin typeface="Agency FB" pitchFamily="34" charset="0"/>
            </a:endParaRPr>
          </a:p>
          <a:p>
            <a:pPr lvl="0">
              <a:buFont typeface="Wingdings" pitchFamily="2" charset="2"/>
              <a:buChar char="ü"/>
            </a:pPr>
            <a:r>
              <a:rPr lang="en-US" sz="2000" dirty="0">
                <a:latin typeface="Agency FB" pitchFamily="34" charset="0"/>
              </a:rPr>
              <a:t> Bacteriology – the study of bacteria. </a:t>
            </a:r>
          </a:p>
          <a:p>
            <a:pPr lvl="0">
              <a:buFont typeface="Wingdings" pitchFamily="2" charset="2"/>
              <a:buChar char="ü"/>
            </a:pPr>
            <a:r>
              <a:rPr lang="en-US" sz="2000" dirty="0">
                <a:latin typeface="Agency FB" pitchFamily="34" charset="0"/>
              </a:rPr>
              <a:t>Mycology – the study of </a:t>
            </a:r>
            <a:r>
              <a:rPr lang="en-US" sz="2000" dirty="0" smtClean="0">
                <a:latin typeface="Agency FB" pitchFamily="34" charset="0"/>
              </a:rPr>
              <a:t>fungi</a:t>
            </a:r>
            <a:endParaRPr lang="en-US" sz="2000" dirty="0">
              <a:latin typeface="Agency FB" pitchFamily="34" charset="0"/>
            </a:endParaRPr>
          </a:p>
          <a:p>
            <a:pPr lvl="0">
              <a:buFont typeface="Wingdings" pitchFamily="2" charset="2"/>
              <a:buChar char="ü"/>
            </a:pPr>
            <a:r>
              <a:rPr lang="en-US" sz="2000" dirty="0">
                <a:latin typeface="Agency FB" pitchFamily="34" charset="0"/>
              </a:rPr>
              <a:t>Parasitology – the study of parasites and parasitism. </a:t>
            </a:r>
          </a:p>
          <a:p>
            <a:pPr lvl="0">
              <a:buFont typeface="Wingdings" pitchFamily="2" charset="2"/>
              <a:buChar char="ü"/>
            </a:pPr>
            <a:r>
              <a:rPr lang="en-US" sz="2000" dirty="0">
                <a:latin typeface="Agency FB" pitchFamily="34" charset="0"/>
              </a:rPr>
              <a:t>Virology – the study of viruses and some other virus-like agents</a:t>
            </a:r>
          </a:p>
          <a:p>
            <a:pPr lvl="0">
              <a:buFont typeface="Wingdings" pitchFamily="2" charset="2"/>
              <a:buChar char="ü"/>
            </a:pPr>
            <a:r>
              <a:rPr lang="en-US" sz="2000" dirty="0">
                <a:latin typeface="Agency FB" pitchFamily="34" charset="0"/>
              </a:rPr>
              <a:t>Molecular biology – the study of biology and biological functions at the molecular level, some cross over with biochemistry. </a:t>
            </a:r>
          </a:p>
          <a:p>
            <a:pPr lvl="0">
              <a:buFont typeface="Wingdings" pitchFamily="2" charset="2"/>
              <a:buChar char="ü"/>
            </a:pPr>
            <a:r>
              <a:rPr lang="en-US" sz="2000" dirty="0">
                <a:latin typeface="Agency FB" pitchFamily="34" charset="0"/>
              </a:rPr>
              <a:t>Pathology – the study of diseases, and the causes, processes, nature, and development of disease. </a:t>
            </a:r>
          </a:p>
          <a:p>
            <a:pPr lvl="0">
              <a:buFont typeface="Wingdings" pitchFamily="2" charset="2"/>
              <a:buChar char="ü"/>
            </a:pPr>
            <a:r>
              <a:rPr lang="en-US" sz="2000" dirty="0">
                <a:latin typeface="Agency FB" pitchFamily="34" charset="0"/>
              </a:rPr>
              <a:t>Physiology – the study of the functioning of living organisms and the organs and parts of living </a:t>
            </a:r>
            <a:r>
              <a:rPr lang="en-US" sz="2000" dirty="0" smtClean="0">
                <a:latin typeface="Agency FB" pitchFamily="34" charset="0"/>
              </a:rPr>
              <a:t>organisms</a:t>
            </a:r>
            <a:endParaRPr lang="en-US" sz="2000" dirty="0">
              <a:latin typeface="Agency FB" pitchFamily="34" charset="0"/>
            </a:endParaRPr>
          </a:p>
          <a:p>
            <a:endParaRPr lang="en-US" sz="2000" dirty="0">
              <a:latin typeface="Agency FB" pitchFamily="34" charset="0"/>
            </a:endParaRPr>
          </a:p>
        </p:txBody>
      </p:sp>
    </p:spTree>
    <p:extLst>
      <p:ext uri="{BB962C8B-B14F-4D97-AF65-F5344CB8AC3E}">
        <p14:creationId xmlns:p14="http://schemas.microsoft.com/office/powerpoint/2010/main" val="4184760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658100" cy="3994677"/>
          </a:xfrm>
        </p:spPr>
        <p:txBody>
          <a:bodyPr>
            <a:normAutofit/>
          </a:bodyPr>
          <a:lstStyle/>
          <a:p>
            <a:pPr lvl="0">
              <a:buFont typeface="Wingdings" pitchFamily="2" charset="2"/>
              <a:buChar char="ü"/>
            </a:pPr>
            <a:r>
              <a:rPr lang="en-US" sz="2400" dirty="0">
                <a:latin typeface="Agency FB" pitchFamily="34" charset="0"/>
              </a:rPr>
              <a:t>Zoology – the study of animals, including classification, physiology, development, and behavior, including: </a:t>
            </a:r>
          </a:p>
          <a:p>
            <a:pPr lvl="0">
              <a:buFont typeface="Wingdings" pitchFamily="2" charset="2"/>
              <a:buChar char="q"/>
            </a:pPr>
            <a:r>
              <a:rPr lang="en-US" sz="2400" dirty="0">
                <a:latin typeface="Agency FB" pitchFamily="34" charset="0"/>
              </a:rPr>
              <a:t>Ethology – the study of animal behavior. </a:t>
            </a:r>
          </a:p>
          <a:p>
            <a:pPr lvl="0">
              <a:buFont typeface="Wingdings" pitchFamily="2" charset="2"/>
              <a:buChar char="q"/>
            </a:pPr>
            <a:r>
              <a:rPr lang="en-US" sz="2400" dirty="0">
                <a:latin typeface="Agency FB" pitchFamily="34" charset="0"/>
              </a:rPr>
              <a:t>Entomology – the study of insects. </a:t>
            </a:r>
          </a:p>
          <a:p>
            <a:pPr lvl="0">
              <a:buFont typeface="Wingdings" pitchFamily="2" charset="2"/>
              <a:buChar char="q"/>
            </a:pPr>
            <a:r>
              <a:rPr lang="en-US" sz="2400" dirty="0">
                <a:latin typeface="Agency FB" pitchFamily="34" charset="0"/>
              </a:rPr>
              <a:t>Herpetology – the study of reptiles and amphibians. </a:t>
            </a:r>
          </a:p>
          <a:p>
            <a:pPr lvl="0">
              <a:buFont typeface="Wingdings" pitchFamily="2" charset="2"/>
              <a:buChar char="q"/>
            </a:pPr>
            <a:r>
              <a:rPr lang="en-US" sz="2400" dirty="0">
                <a:latin typeface="Agency FB" pitchFamily="34" charset="0"/>
              </a:rPr>
              <a:t>Ichthyology – the study of fish. </a:t>
            </a:r>
          </a:p>
          <a:p>
            <a:pPr lvl="0">
              <a:buFont typeface="Wingdings" pitchFamily="2" charset="2"/>
              <a:buChar char="q"/>
            </a:pPr>
            <a:r>
              <a:rPr lang="en-US" sz="2400" dirty="0" err="1">
                <a:latin typeface="Agency FB" pitchFamily="34" charset="0"/>
              </a:rPr>
              <a:t>Mammalogy</a:t>
            </a:r>
            <a:r>
              <a:rPr lang="en-US" sz="2400" dirty="0">
                <a:latin typeface="Agency FB" pitchFamily="34" charset="0"/>
              </a:rPr>
              <a:t> – the study of mammals. </a:t>
            </a:r>
          </a:p>
          <a:p>
            <a:pPr lvl="0">
              <a:buFont typeface="Wingdings" pitchFamily="2" charset="2"/>
              <a:buChar char="q"/>
            </a:pPr>
            <a:r>
              <a:rPr lang="en-US" sz="2400" dirty="0">
                <a:latin typeface="Agency FB" pitchFamily="34" charset="0"/>
              </a:rPr>
              <a:t>Ornithology – the study of birds</a:t>
            </a:r>
          </a:p>
        </p:txBody>
      </p:sp>
    </p:spTree>
    <p:extLst>
      <p:ext uri="{BB962C8B-B14F-4D97-AF65-F5344CB8AC3E}">
        <p14:creationId xmlns:p14="http://schemas.microsoft.com/office/powerpoint/2010/main" val="2697866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447800" y="228599"/>
            <a:ext cx="6705600" cy="4810125"/>
          </a:xfrm>
          <a:prstGeom prst="rect">
            <a:avLst/>
          </a:prstGeom>
          <a:ln>
            <a:solidFill>
              <a:schemeClr val="accent1"/>
            </a:solidFill>
          </a:ln>
        </p:spPr>
      </p:pic>
    </p:spTree>
    <p:extLst>
      <p:ext uri="{BB962C8B-B14F-4D97-AF65-F5344CB8AC3E}">
        <p14:creationId xmlns:p14="http://schemas.microsoft.com/office/powerpoint/2010/main" val="200491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760"/>
            <a:ext cx="7734300" cy="548640"/>
          </a:xfrm>
        </p:spPr>
        <p:txBody>
          <a:bodyPr/>
          <a:lstStyle/>
          <a:p>
            <a:r>
              <a:rPr lang="en-US" b="1" dirty="0">
                <a:solidFill>
                  <a:srgbClr val="C00000"/>
                </a:solidFill>
                <a:latin typeface="Cooper Black" pitchFamily="18" charset="0"/>
              </a:rPr>
              <a:t>The characteristics of living </a:t>
            </a:r>
            <a:r>
              <a:rPr lang="en-US" b="1" dirty="0" smtClean="0">
                <a:solidFill>
                  <a:srgbClr val="C00000"/>
                </a:solidFill>
                <a:latin typeface="Cooper Black" pitchFamily="18" charset="0"/>
              </a:rPr>
              <a:t>organisms</a:t>
            </a:r>
            <a:endParaRPr lang="en-US" dirty="0">
              <a:solidFill>
                <a:srgbClr val="C00000"/>
              </a:solidFill>
              <a:latin typeface="Cooper Black" pitchFamily="18" charset="0"/>
            </a:endParaRPr>
          </a:p>
        </p:txBody>
      </p:sp>
      <p:sp>
        <p:nvSpPr>
          <p:cNvPr id="3" name="Content Placeholder 2"/>
          <p:cNvSpPr>
            <a:spLocks noGrp="1"/>
          </p:cNvSpPr>
          <p:nvPr>
            <p:ph idx="1"/>
          </p:nvPr>
        </p:nvSpPr>
        <p:spPr/>
        <p:txBody>
          <a:bodyPr>
            <a:noAutofit/>
          </a:bodyPr>
          <a:lstStyle/>
          <a:p>
            <a:r>
              <a:rPr lang="en-US" sz="2400" u="sng" dirty="0">
                <a:latin typeface="Agency FB" pitchFamily="34" charset="0"/>
              </a:rPr>
              <a:t>All living things or organisms shared the following basic characteristics:  </a:t>
            </a:r>
            <a:endParaRPr lang="en-US" sz="2400" dirty="0">
              <a:latin typeface="Agency FB" pitchFamily="34" charset="0"/>
            </a:endParaRPr>
          </a:p>
          <a:p>
            <a:pPr lvl="0"/>
            <a:r>
              <a:rPr lang="en-US" sz="2400" dirty="0">
                <a:solidFill>
                  <a:srgbClr val="C00000"/>
                </a:solidFill>
                <a:latin typeface="Agency FB" pitchFamily="34" charset="0"/>
              </a:rPr>
              <a:t>Evolution</a:t>
            </a:r>
            <a:r>
              <a:rPr lang="en-US" sz="2400" dirty="0">
                <a:latin typeface="Agency FB" pitchFamily="34" charset="0"/>
              </a:rPr>
              <a:t>: A central organizing concept in biology is that life changes and develops through evolution, and that all life-forms known have a common origin. The theory of evolution postulates that all organisms on the Earth, both living and extinct, have descended from a common ancestor. Biologists regard the ubiquity of the genetic code as definitive evidence in favor of the theory of universal common descent for all bacteria, </a:t>
            </a:r>
            <a:r>
              <a:rPr lang="en-US" sz="2400" dirty="0" err="1">
                <a:latin typeface="Agency FB" pitchFamily="34" charset="0"/>
              </a:rPr>
              <a:t>archaea</a:t>
            </a:r>
            <a:r>
              <a:rPr lang="en-US" sz="2400" dirty="0">
                <a:latin typeface="Agency FB" pitchFamily="34" charset="0"/>
              </a:rPr>
              <a:t>, and eukaryotes. </a:t>
            </a:r>
          </a:p>
        </p:txBody>
      </p:sp>
      <p:sp>
        <p:nvSpPr>
          <p:cNvPr id="4" name="Rectangle 3"/>
          <p:cNvSpPr/>
          <p:nvPr/>
        </p:nvSpPr>
        <p:spPr>
          <a:xfrm>
            <a:off x="533400" y="1066800"/>
            <a:ext cx="7772400" cy="45719"/>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432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نظرية التطور‬‎">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05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468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4223277"/>
          </a:xfrm>
        </p:spPr>
        <p:txBody>
          <a:bodyPr>
            <a:noAutofit/>
          </a:bodyPr>
          <a:lstStyle/>
          <a:p>
            <a:pPr lvl="0"/>
            <a:r>
              <a:rPr lang="en-US" sz="2800" dirty="0">
                <a:solidFill>
                  <a:srgbClr val="C00000"/>
                </a:solidFill>
                <a:latin typeface="Agency FB" pitchFamily="34" charset="0"/>
              </a:rPr>
              <a:t>Adaptation: </a:t>
            </a:r>
            <a:r>
              <a:rPr lang="en-US" sz="2800" dirty="0">
                <a:latin typeface="Agency FB" pitchFamily="34" charset="0"/>
              </a:rPr>
              <a:t>The ability to change over time in response to the environment. This ability is fundamental to the process of evolution and is determined by the organism's heredity, diet, and external factors. </a:t>
            </a:r>
          </a:p>
          <a:p>
            <a:pPr lvl="0"/>
            <a:r>
              <a:rPr lang="en-US" sz="2800" dirty="0">
                <a:solidFill>
                  <a:srgbClr val="C00000"/>
                </a:solidFill>
                <a:latin typeface="Agency FB" pitchFamily="34" charset="0"/>
              </a:rPr>
              <a:t>Respiration: </a:t>
            </a:r>
            <a:r>
              <a:rPr lang="en-US" sz="2800" dirty="0">
                <a:latin typeface="Agency FB" pitchFamily="34" charset="0"/>
              </a:rPr>
              <a:t>A process in living organisms involving the production of energy, typically with the intake of oxygen and the release of carbon dioxide from the oxidation of complex organic substances. </a:t>
            </a:r>
            <a:endParaRPr lang="en-US" sz="2800" dirty="0" smtClean="0">
              <a:latin typeface="Agency FB" pitchFamily="34" charset="0"/>
            </a:endParaRPr>
          </a:p>
          <a:p>
            <a:r>
              <a:rPr lang="en-US" sz="2800" dirty="0">
                <a:solidFill>
                  <a:srgbClr val="C00000"/>
                </a:solidFill>
                <a:latin typeface="Agency FB" pitchFamily="34" charset="0"/>
              </a:rPr>
              <a:t>Homeostasis: </a:t>
            </a:r>
            <a:r>
              <a:rPr lang="en-US" sz="2800" dirty="0">
                <a:latin typeface="Agency FB" pitchFamily="34" charset="0"/>
              </a:rPr>
              <a:t>Is the ability of an open system to regulate its internal environment to maintain stable conditions by means of multiple dynamic equilibrium adjustments that are controlled by interrelated regulation mechanisms. All living organisms, unicellular or multicellular, exhibit homeostasis. One example is the release of glucagon when sugar levels are too low. </a:t>
            </a:r>
          </a:p>
          <a:p>
            <a:pPr lvl="0"/>
            <a:endParaRPr lang="en-US" sz="2800" dirty="0">
              <a:latin typeface="Agency FB" pitchFamily="34" charset="0"/>
            </a:endParaRPr>
          </a:p>
          <a:p>
            <a:endParaRPr lang="en-US" sz="2800" dirty="0">
              <a:latin typeface="Agency FB" pitchFamily="34" charset="0"/>
            </a:endParaRPr>
          </a:p>
        </p:txBody>
      </p:sp>
    </p:spTree>
    <p:extLst>
      <p:ext uri="{BB962C8B-B14F-4D97-AF65-F5344CB8AC3E}">
        <p14:creationId xmlns:p14="http://schemas.microsoft.com/office/powerpoint/2010/main" val="734439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752600" y="533400"/>
            <a:ext cx="5232083"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8374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458200" cy="5638800"/>
          </a:xfrm>
        </p:spPr>
        <p:txBody>
          <a:bodyPr>
            <a:noAutofit/>
          </a:bodyPr>
          <a:lstStyle/>
          <a:p>
            <a:pPr lvl="0"/>
            <a:r>
              <a:rPr lang="en-US" sz="2400" dirty="0">
                <a:solidFill>
                  <a:srgbClr val="C00000"/>
                </a:solidFill>
                <a:latin typeface="Agency FB" pitchFamily="34" charset="0"/>
              </a:rPr>
              <a:t>Organization: </a:t>
            </a:r>
            <a:r>
              <a:rPr lang="en-US" sz="2400" dirty="0">
                <a:latin typeface="Agency FB" pitchFamily="34" charset="0"/>
              </a:rPr>
              <a:t>Being structurally composed of one or more cells – the basic units of life.    Metabolism: Transformation of energy by converting chemicals and energy into cellular components (anabolism) and decomposing organic matter (catabolism). Living things require energy to maintain internal organization (homeostasis) and to produce the other phenomena associated with life.</a:t>
            </a:r>
          </a:p>
          <a:p>
            <a:pPr lvl="0"/>
            <a:r>
              <a:rPr lang="en-US" sz="2400" dirty="0">
                <a:solidFill>
                  <a:srgbClr val="C00000"/>
                </a:solidFill>
                <a:latin typeface="Agency FB" pitchFamily="34" charset="0"/>
              </a:rPr>
              <a:t>Anabolism: </a:t>
            </a:r>
            <a:r>
              <a:rPr lang="en-US" sz="2400" dirty="0">
                <a:latin typeface="Agency FB" pitchFamily="34" charset="0"/>
              </a:rPr>
              <a:t>The synthesis of complex molecules in living organisms from simpler ones together with the storage of energy; constructive metabolism.</a:t>
            </a:r>
          </a:p>
          <a:p>
            <a:r>
              <a:rPr lang="en-US" sz="2400" dirty="0">
                <a:solidFill>
                  <a:srgbClr val="C00000"/>
                </a:solidFill>
                <a:latin typeface="Agency FB" pitchFamily="34" charset="0"/>
              </a:rPr>
              <a:t>Catabolism: </a:t>
            </a:r>
            <a:r>
              <a:rPr lang="en-US" sz="2400" dirty="0">
                <a:latin typeface="Agency FB" pitchFamily="34" charset="0"/>
              </a:rPr>
              <a:t>The breakdown of complex molecules in living organisms to form simpler ones, together with the release of energy; destructive metabolism</a:t>
            </a:r>
          </a:p>
        </p:txBody>
      </p:sp>
    </p:spTree>
    <p:extLst>
      <p:ext uri="{BB962C8B-B14F-4D97-AF65-F5344CB8AC3E}">
        <p14:creationId xmlns:p14="http://schemas.microsoft.com/office/powerpoint/2010/main" val="1188345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38200" y="381000"/>
            <a:ext cx="7696199" cy="4419600"/>
          </a:xfrm>
          <a:prstGeom prst="rect">
            <a:avLst/>
          </a:prstGeom>
          <a:ln>
            <a:solidFill>
              <a:schemeClr val="accent1"/>
            </a:solidFill>
          </a:ln>
        </p:spPr>
      </p:pic>
    </p:spTree>
    <p:extLst>
      <p:ext uri="{BB962C8B-B14F-4D97-AF65-F5344CB8AC3E}">
        <p14:creationId xmlns:p14="http://schemas.microsoft.com/office/powerpoint/2010/main" val="406652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7734300" cy="5562600"/>
          </a:xfrm>
        </p:spPr>
        <p:txBody>
          <a:bodyPr>
            <a:noAutofit/>
          </a:bodyPr>
          <a:lstStyle/>
          <a:p>
            <a:pPr lvl="0"/>
            <a:r>
              <a:rPr lang="en-US" sz="2400" dirty="0">
                <a:solidFill>
                  <a:srgbClr val="C00000"/>
                </a:solidFill>
                <a:latin typeface="Agency FB" pitchFamily="34" charset="0"/>
              </a:rPr>
              <a:t>Growth: </a:t>
            </a:r>
            <a:r>
              <a:rPr lang="en-US" sz="2400" dirty="0">
                <a:latin typeface="Agency FB" pitchFamily="34" charset="0"/>
              </a:rPr>
              <a:t>Maintenance of a higher rate of anabolism than catabolism. A growing organism increases in size in all of its parts, rather than simply accumulating matter. </a:t>
            </a:r>
          </a:p>
          <a:p>
            <a:pPr lvl="0"/>
            <a:r>
              <a:rPr lang="en-US" sz="2400" dirty="0">
                <a:solidFill>
                  <a:srgbClr val="C00000"/>
                </a:solidFill>
                <a:latin typeface="Agency FB" pitchFamily="34" charset="0"/>
              </a:rPr>
              <a:t>Respond to stimuli:  </a:t>
            </a:r>
            <a:r>
              <a:rPr lang="en-US" sz="2400" dirty="0">
                <a:latin typeface="Agency FB" pitchFamily="34" charset="0"/>
              </a:rPr>
              <a:t>A response can take many forms, from the contraction of a unicellular organism to external chemicals, to complex reactions involving all the senses of multicellular organisms. A response is often expressed by motion; for example, the leaves of a plant turning toward the sun (phototropism), and </a:t>
            </a:r>
            <a:r>
              <a:rPr lang="en-US" sz="2400" dirty="0" err="1">
                <a:latin typeface="Agency FB" pitchFamily="34" charset="0"/>
              </a:rPr>
              <a:t>chemotaxis</a:t>
            </a:r>
            <a:r>
              <a:rPr lang="en-US" sz="2400" dirty="0">
                <a:latin typeface="Agency FB" pitchFamily="34" charset="0"/>
              </a:rPr>
              <a:t>. </a:t>
            </a:r>
          </a:p>
          <a:p>
            <a:pPr lvl="0"/>
            <a:r>
              <a:rPr lang="en-US" sz="2400" dirty="0">
                <a:solidFill>
                  <a:srgbClr val="C00000"/>
                </a:solidFill>
                <a:latin typeface="Agency FB" pitchFamily="34" charset="0"/>
              </a:rPr>
              <a:t>Reproduction</a:t>
            </a:r>
            <a:r>
              <a:rPr lang="en-US" sz="2400" dirty="0">
                <a:latin typeface="Agency FB" pitchFamily="34" charset="0"/>
              </a:rPr>
              <a:t>: The ability to produce new individual organisms, either asexually from a single parent organism or sexually from two parent organisms. These complex processes, called physiological functions, have underlying physical and chemical bases, as well as signaling and control mechanisms that are essential to maintaining life.</a:t>
            </a:r>
          </a:p>
          <a:p>
            <a:endParaRPr lang="en-US" sz="2400" dirty="0">
              <a:latin typeface="Agency FB" pitchFamily="34" charset="0"/>
            </a:endParaRPr>
          </a:p>
        </p:txBody>
      </p:sp>
    </p:spTree>
    <p:extLst>
      <p:ext uri="{BB962C8B-B14F-4D97-AF65-F5344CB8AC3E}">
        <p14:creationId xmlns:p14="http://schemas.microsoft.com/office/powerpoint/2010/main" val="3871968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81900336"/>
              </p:ext>
            </p:extLst>
          </p:nvPr>
        </p:nvGraphicFramePr>
        <p:xfrm>
          <a:off x="304800" y="304800"/>
          <a:ext cx="8344609" cy="6062659"/>
        </p:xfrm>
        <a:graphic>
          <a:graphicData uri="http://schemas.openxmlformats.org/drawingml/2006/table">
            <a:tbl>
              <a:tblPr rtl="1" firstRow="1" firstCol="1" bandRow="1">
                <a:tableStyleId>{616DA210-FB5B-4158-B5E0-FEB733F419BA}</a:tableStyleId>
              </a:tblPr>
              <a:tblGrid>
                <a:gridCol w="6573264"/>
                <a:gridCol w="1771345"/>
              </a:tblGrid>
              <a:tr h="713254">
                <a:tc>
                  <a:txBody>
                    <a:bodyPr/>
                    <a:lstStyle/>
                    <a:p>
                      <a:pPr marL="0" marR="0" algn="l" rtl="1">
                        <a:lnSpc>
                          <a:spcPct val="150000"/>
                        </a:lnSpc>
                        <a:spcBef>
                          <a:spcPts val="0"/>
                        </a:spcBef>
                        <a:spcAft>
                          <a:spcPts val="0"/>
                        </a:spcAft>
                      </a:pPr>
                      <a:r>
                        <a:rPr lang="en-US" sz="1600" dirty="0">
                          <a:effectLst/>
                        </a:rPr>
                        <a:t>Subject</a:t>
                      </a:r>
                      <a:endParaRPr lang="en-US" sz="1200" b="1" dirty="0">
                        <a:solidFill>
                          <a:schemeClr val="tx1"/>
                        </a:solidFill>
                        <a:effectLst/>
                        <a:latin typeface="Calibri"/>
                        <a:ea typeface="Calibri"/>
                        <a:cs typeface="Arial"/>
                      </a:endParaRPr>
                    </a:p>
                  </a:txBody>
                  <a:tcPr marL="45124" marR="45124" marT="0" marB="0"/>
                </a:tc>
                <a:tc>
                  <a:txBody>
                    <a:bodyPr/>
                    <a:lstStyle/>
                    <a:p>
                      <a:pPr marL="0" marR="0" algn="ctr" rtl="1">
                        <a:lnSpc>
                          <a:spcPct val="150000"/>
                        </a:lnSpc>
                        <a:spcBef>
                          <a:spcPts val="0"/>
                        </a:spcBef>
                        <a:spcAft>
                          <a:spcPts val="0"/>
                        </a:spcAft>
                      </a:pPr>
                      <a:r>
                        <a:rPr lang="en-US" sz="1600">
                          <a:effectLst/>
                        </a:rPr>
                        <a:t>Lecture No.</a:t>
                      </a:r>
                      <a:endParaRPr lang="en-US" sz="1200" b="1">
                        <a:solidFill>
                          <a:schemeClr val="tx1"/>
                        </a:solidFill>
                        <a:effectLst/>
                        <a:latin typeface="Calibri"/>
                        <a:ea typeface="Calibri"/>
                        <a:cs typeface="Arial"/>
                      </a:endParaRPr>
                    </a:p>
                  </a:txBody>
                  <a:tcPr marL="45124" marR="45124" marT="0" marB="0"/>
                </a:tc>
              </a:tr>
              <a:tr h="356627">
                <a:tc>
                  <a:txBody>
                    <a:bodyPr/>
                    <a:lstStyle/>
                    <a:p>
                      <a:pPr marL="0" marR="0" algn="l" rtl="1">
                        <a:lnSpc>
                          <a:spcPct val="107000"/>
                        </a:lnSpc>
                        <a:spcBef>
                          <a:spcPts val="0"/>
                        </a:spcBef>
                        <a:spcAft>
                          <a:spcPts val="0"/>
                        </a:spcAft>
                      </a:pPr>
                      <a:r>
                        <a:rPr lang="en-US" sz="1600">
                          <a:effectLst/>
                        </a:rPr>
                        <a:t>The Science of Biology </a:t>
                      </a:r>
                      <a:endParaRPr lang="en-US" sz="1200" b="1">
                        <a:solidFill>
                          <a:schemeClr val="tx1"/>
                        </a:solidFill>
                        <a:effectLst/>
                        <a:latin typeface="Calibri"/>
                        <a:ea typeface="Calibri"/>
                        <a:cs typeface="Arial"/>
                      </a:endParaRPr>
                    </a:p>
                  </a:txBody>
                  <a:tcPr marL="45124" marR="45124" marT="0" marB="0"/>
                </a:tc>
                <a:tc>
                  <a:txBody>
                    <a:bodyPr/>
                    <a:lstStyle/>
                    <a:p>
                      <a:pPr marL="0" marR="0" algn="ctr" rtl="1">
                        <a:lnSpc>
                          <a:spcPct val="150000"/>
                        </a:lnSpc>
                        <a:spcBef>
                          <a:spcPts val="0"/>
                        </a:spcBef>
                        <a:spcAft>
                          <a:spcPts val="0"/>
                        </a:spcAft>
                      </a:pPr>
                      <a:r>
                        <a:rPr lang="en-US" sz="1600">
                          <a:effectLst/>
                        </a:rPr>
                        <a:t>1</a:t>
                      </a:r>
                      <a:endParaRPr lang="en-US" sz="1200" b="1">
                        <a:solidFill>
                          <a:schemeClr val="tx1"/>
                        </a:solidFill>
                        <a:effectLst/>
                        <a:latin typeface="Calibri"/>
                        <a:ea typeface="Calibri"/>
                        <a:cs typeface="Arial"/>
                      </a:endParaRPr>
                    </a:p>
                  </a:txBody>
                  <a:tcPr marL="45124" marR="45124" marT="0" marB="0"/>
                </a:tc>
              </a:tr>
              <a:tr h="356627">
                <a:tc>
                  <a:txBody>
                    <a:bodyPr/>
                    <a:lstStyle/>
                    <a:p>
                      <a:pPr marL="0" marR="0" algn="l" rtl="1">
                        <a:lnSpc>
                          <a:spcPct val="107000"/>
                        </a:lnSpc>
                        <a:spcBef>
                          <a:spcPts val="0"/>
                        </a:spcBef>
                        <a:spcAft>
                          <a:spcPts val="0"/>
                        </a:spcAft>
                      </a:pPr>
                      <a:r>
                        <a:rPr lang="en-US" sz="1600" dirty="0">
                          <a:effectLst/>
                        </a:rPr>
                        <a:t>The characteristics of living organisms </a:t>
                      </a:r>
                      <a:endParaRPr lang="en-US" sz="1200" b="1" dirty="0">
                        <a:solidFill>
                          <a:schemeClr val="tx1"/>
                        </a:solidFill>
                        <a:effectLst/>
                        <a:latin typeface="Calibri"/>
                        <a:ea typeface="Calibri"/>
                        <a:cs typeface="Arial"/>
                      </a:endParaRPr>
                    </a:p>
                  </a:txBody>
                  <a:tcPr marL="45124" marR="45124" marT="0" marB="0"/>
                </a:tc>
                <a:tc>
                  <a:txBody>
                    <a:bodyPr/>
                    <a:lstStyle/>
                    <a:p>
                      <a:pPr marL="0" marR="0" algn="ctr" rtl="1">
                        <a:lnSpc>
                          <a:spcPct val="150000"/>
                        </a:lnSpc>
                        <a:spcBef>
                          <a:spcPts val="0"/>
                        </a:spcBef>
                        <a:spcAft>
                          <a:spcPts val="0"/>
                        </a:spcAft>
                      </a:pPr>
                      <a:r>
                        <a:rPr lang="en-US" sz="1600">
                          <a:effectLst/>
                        </a:rPr>
                        <a:t>2</a:t>
                      </a:r>
                      <a:endParaRPr lang="en-US" sz="1200" b="1">
                        <a:solidFill>
                          <a:schemeClr val="tx1"/>
                        </a:solidFill>
                        <a:effectLst/>
                        <a:latin typeface="Calibri"/>
                        <a:ea typeface="Calibri"/>
                        <a:cs typeface="Arial"/>
                      </a:endParaRPr>
                    </a:p>
                  </a:txBody>
                  <a:tcPr marL="45124" marR="45124" marT="0" marB="0"/>
                </a:tc>
              </a:tr>
              <a:tr h="356627">
                <a:tc>
                  <a:txBody>
                    <a:bodyPr/>
                    <a:lstStyle/>
                    <a:p>
                      <a:pPr marL="0" marR="0" algn="l" rtl="1">
                        <a:lnSpc>
                          <a:spcPct val="107000"/>
                        </a:lnSpc>
                        <a:spcBef>
                          <a:spcPts val="0"/>
                        </a:spcBef>
                        <a:spcAft>
                          <a:spcPts val="0"/>
                        </a:spcAft>
                      </a:pPr>
                      <a:r>
                        <a:rPr lang="en-US" sz="1600">
                          <a:effectLst/>
                        </a:rPr>
                        <a:t>The Kingdom of living organisms</a:t>
                      </a:r>
                      <a:endParaRPr lang="en-US" sz="1200" b="1">
                        <a:solidFill>
                          <a:schemeClr val="tx1"/>
                        </a:solidFill>
                        <a:effectLst/>
                        <a:latin typeface="Calibri"/>
                        <a:ea typeface="Calibri"/>
                        <a:cs typeface="Arial"/>
                      </a:endParaRPr>
                    </a:p>
                  </a:txBody>
                  <a:tcPr marL="45124" marR="45124" marT="0" marB="0"/>
                </a:tc>
                <a:tc>
                  <a:txBody>
                    <a:bodyPr/>
                    <a:lstStyle/>
                    <a:p>
                      <a:pPr marL="0" marR="0" algn="ctr" rtl="1">
                        <a:lnSpc>
                          <a:spcPct val="150000"/>
                        </a:lnSpc>
                        <a:spcBef>
                          <a:spcPts val="0"/>
                        </a:spcBef>
                        <a:spcAft>
                          <a:spcPts val="0"/>
                        </a:spcAft>
                      </a:pPr>
                      <a:r>
                        <a:rPr lang="en-US" sz="1600">
                          <a:effectLst/>
                        </a:rPr>
                        <a:t>3</a:t>
                      </a:r>
                      <a:endParaRPr lang="en-US" sz="1200" b="1">
                        <a:solidFill>
                          <a:schemeClr val="tx1"/>
                        </a:solidFill>
                        <a:effectLst/>
                        <a:latin typeface="Calibri"/>
                        <a:ea typeface="Calibri"/>
                        <a:cs typeface="Arial"/>
                      </a:endParaRPr>
                    </a:p>
                  </a:txBody>
                  <a:tcPr marL="45124" marR="45124" marT="0" marB="0"/>
                </a:tc>
              </a:tr>
              <a:tr h="356627">
                <a:tc>
                  <a:txBody>
                    <a:bodyPr/>
                    <a:lstStyle/>
                    <a:p>
                      <a:pPr marL="0" marR="0" algn="l" rtl="1">
                        <a:lnSpc>
                          <a:spcPct val="107000"/>
                        </a:lnSpc>
                        <a:spcBef>
                          <a:spcPts val="0"/>
                        </a:spcBef>
                        <a:spcAft>
                          <a:spcPts val="0"/>
                        </a:spcAft>
                      </a:pPr>
                      <a:r>
                        <a:rPr lang="en-US" sz="1600">
                          <a:effectLst/>
                        </a:rPr>
                        <a:t>Chemistry of life</a:t>
                      </a:r>
                      <a:endParaRPr lang="en-US" sz="1200" b="1">
                        <a:solidFill>
                          <a:schemeClr val="tx1"/>
                        </a:solidFill>
                        <a:effectLst/>
                        <a:latin typeface="Calibri"/>
                        <a:ea typeface="Calibri"/>
                        <a:cs typeface="Arial"/>
                      </a:endParaRPr>
                    </a:p>
                  </a:txBody>
                  <a:tcPr marL="45124" marR="45124" marT="0" marB="0"/>
                </a:tc>
                <a:tc>
                  <a:txBody>
                    <a:bodyPr/>
                    <a:lstStyle/>
                    <a:p>
                      <a:pPr marL="0" marR="0" algn="ctr" rtl="1">
                        <a:lnSpc>
                          <a:spcPct val="150000"/>
                        </a:lnSpc>
                        <a:spcBef>
                          <a:spcPts val="0"/>
                        </a:spcBef>
                        <a:spcAft>
                          <a:spcPts val="0"/>
                        </a:spcAft>
                      </a:pPr>
                      <a:r>
                        <a:rPr lang="en-US" sz="1600">
                          <a:effectLst/>
                        </a:rPr>
                        <a:t>4</a:t>
                      </a:r>
                      <a:endParaRPr lang="en-US" sz="1200" b="1">
                        <a:solidFill>
                          <a:schemeClr val="tx1"/>
                        </a:solidFill>
                        <a:effectLst/>
                        <a:latin typeface="Calibri"/>
                        <a:ea typeface="Calibri"/>
                        <a:cs typeface="Arial"/>
                      </a:endParaRPr>
                    </a:p>
                  </a:txBody>
                  <a:tcPr marL="45124" marR="45124" marT="0" marB="0"/>
                </a:tc>
              </a:tr>
              <a:tr h="356627">
                <a:tc>
                  <a:txBody>
                    <a:bodyPr/>
                    <a:lstStyle/>
                    <a:p>
                      <a:pPr marL="0" marR="0" algn="l" rtl="1">
                        <a:lnSpc>
                          <a:spcPct val="107000"/>
                        </a:lnSpc>
                        <a:spcBef>
                          <a:spcPts val="0"/>
                        </a:spcBef>
                        <a:spcAft>
                          <a:spcPts val="0"/>
                        </a:spcAft>
                      </a:pPr>
                      <a:r>
                        <a:rPr lang="en-US" sz="1600">
                          <a:effectLst/>
                        </a:rPr>
                        <a:t>Cell structure and Function ( Animal cell )</a:t>
                      </a:r>
                      <a:endParaRPr lang="en-US" sz="1200" b="1">
                        <a:solidFill>
                          <a:schemeClr val="tx1"/>
                        </a:solidFill>
                        <a:effectLst/>
                        <a:latin typeface="Calibri"/>
                        <a:ea typeface="Calibri"/>
                        <a:cs typeface="Arial"/>
                      </a:endParaRPr>
                    </a:p>
                  </a:txBody>
                  <a:tcPr marL="45124" marR="45124" marT="0" marB="0"/>
                </a:tc>
                <a:tc>
                  <a:txBody>
                    <a:bodyPr/>
                    <a:lstStyle/>
                    <a:p>
                      <a:pPr marL="0" marR="0" algn="ctr" rtl="1">
                        <a:lnSpc>
                          <a:spcPct val="150000"/>
                        </a:lnSpc>
                        <a:spcBef>
                          <a:spcPts val="0"/>
                        </a:spcBef>
                        <a:spcAft>
                          <a:spcPts val="0"/>
                        </a:spcAft>
                      </a:pPr>
                      <a:r>
                        <a:rPr lang="en-US" sz="1600">
                          <a:effectLst/>
                        </a:rPr>
                        <a:t>5</a:t>
                      </a:r>
                      <a:endParaRPr lang="en-US" sz="1200" b="1">
                        <a:solidFill>
                          <a:schemeClr val="tx1"/>
                        </a:solidFill>
                        <a:effectLst/>
                        <a:latin typeface="Calibri"/>
                        <a:ea typeface="Calibri"/>
                        <a:cs typeface="Arial"/>
                      </a:endParaRPr>
                    </a:p>
                  </a:txBody>
                  <a:tcPr marL="45124" marR="45124" marT="0" marB="0"/>
                </a:tc>
              </a:tr>
              <a:tr h="356627">
                <a:tc>
                  <a:txBody>
                    <a:bodyPr/>
                    <a:lstStyle/>
                    <a:p>
                      <a:pPr marL="0" marR="0" algn="l" rtl="1">
                        <a:lnSpc>
                          <a:spcPct val="107000"/>
                        </a:lnSpc>
                        <a:spcBef>
                          <a:spcPts val="0"/>
                        </a:spcBef>
                        <a:spcAft>
                          <a:spcPts val="0"/>
                        </a:spcAft>
                      </a:pPr>
                      <a:r>
                        <a:rPr lang="en-US" sz="1600">
                          <a:effectLst/>
                        </a:rPr>
                        <a:t>Cell structure and Function ( Plant cell )</a:t>
                      </a:r>
                      <a:endParaRPr lang="en-US" sz="1200" b="1">
                        <a:solidFill>
                          <a:schemeClr val="tx1"/>
                        </a:solidFill>
                        <a:effectLst/>
                        <a:latin typeface="Calibri"/>
                        <a:ea typeface="Calibri"/>
                        <a:cs typeface="Arial"/>
                      </a:endParaRPr>
                    </a:p>
                  </a:txBody>
                  <a:tcPr marL="45124" marR="45124" marT="0" marB="0"/>
                </a:tc>
                <a:tc>
                  <a:txBody>
                    <a:bodyPr/>
                    <a:lstStyle/>
                    <a:p>
                      <a:pPr marL="0" marR="0" algn="ctr" rtl="1">
                        <a:lnSpc>
                          <a:spcPct val="150000"/>
                        </a:lnSpc>
                        <a:spcBef>
                          <a:spcPts val="0"/>
                        </a:spcBef>
                        <a:spcAft>
                          <a:spcPts val="0"/>
                        </a:spcAft>
                      </a:pPr>
                      <a:r>
                        <a:rPr lang="en-US" sz="1600">
                          <a:effectLst/>
                        </a:rPr>
                        <a:t>6</a:t>
                      </a:r>
                      <a:endParaRPr lang="en-US" sz="1200" b="1">
                        <a:solidFill>
                          <a:schemeClr val="tx1"/>
                        </a:solidFill>
                        <a:effectLst/>
                        <a:latin typeface="Calibri"/>
                        <a:ea typeface="Calibri"/>
                        <a:cs typeface="Arial"/>
                      </a:endParaRPr>
                    </a:p>
                  </a:txBody>
                  <a:tcPr marL="45124" marR="45124" marT="0" marB="0"/>
                </a:tc>
              </a:tr>
              <a:tr h="356627">
                <a:tc>
                  <a:txBody>
                    <a:bodyPr/>
                    <a:lstStyle/>
                    <a:p>
                      <a:pPr marL="0" marR="0" algn="l" rtl="1">
                        <a:lnSpc>
                          <a:spcPct val="107000"/>
                        </a:lnSpc>
                        <a:spcBef>
                          <a:spcPts val="0"/>
                        </a:spcBef>
                        <a:spcAft>
                          <a:spcPts val="0"/>
                        </a:spcAft>
                      </a:pPr>
                      <a:r>
                        <a:rPr lang="en-US" sz="1600">
                          <a:effectLst/>
                        </a:rPr>
                        <a:t>Mid Exam</a:t>
                      </a:r>
                      <a:endParaRPr lang="en-US" sz="1200" b="1">
                        <a:solidFill>
                          <a:schemeClr val="tx1"/>
                        </a:solidFill>
                        <a:effectLst/>
                        <a:latin typeface="Calibri"/>
                        <a:ea typeface="Calibri"/>
                        <a:cs typeface="Arial"/>
                      </a:endParaRPr>
                    </a:p>
                  </a:txBody>
                  <a:tcPr marL="45124" marR="45124" marT="0" marB="0"/>
                </a:tc>
                <a:tc>
                  <a:txBody>
                    <a:bodyPr/>
                    <a:lstStyle/>
                    <a:p>
                      <a:pPr marL="0" marR="0" algn="ctr" rtl="1">
                        <a:lnSpc>
                          <a:spcPct val="150000"/>
                        </a:lnSpc>
                        <a:spcBef>
                          <a:spcPts val="0"/>
                        </a:spcBef>
                        <a:spcAft>
                          <a:spcPts val="0"/>
                        </a:spcAft>
                      </a:pPr>
                      <a:r>
                        <a:rPr lang="en-US" sz="1600">
                          <a:effectLst/>
                        </a:rPr>
                        <a:t>7</a:t>
                      </a:r>
                      <a:endParaRPr lang="en-US" sz="1200" b="1">
                        <a:solidFill>
                          <a:schemeClr val="tx1"/>
                        </a:solidFill>
                        <a:effectLst/>
                        <a:latin typeface="Calibri"/>
                        <a:ea typeface="Calibri"/>
                        <a:cs typeface="Arial"/>
                      </a:endParaRPr>
                    </a:p>
                  </a:txBody>
                  <a:tcPr marL="45124" marR="45124" marT="0" marB="0"/>
                </a:tc>
              </a:tr>
              <a:tr h="356627">
                <a:tc>
                  <a:txBody>
                    <a:bodyPr/>
                    <a:lstStyle/>
                    <a:p>
                      <a:pPr marL="0" marR="0" algn="l" rtl="1">
                        <a:lnSpc>
                          <a:spcPct val="107000"/>
                        </a:lnSpc>
                        <a:spcBef>
                          <a:spcPts val="0"/>
                        </a:spcBef>
                        <a:spcAft>
                          <a:spcPts val="0"/>
                        </a:spcAft>
                      </a:pPr>
                      <a:r>
                        <a:rPr lang="en-US" sz="1600">
                          <a:effectLst/>
                        </a:rPr>
                        <a:t>Cell life cycle ( Mitosis )</a:t>
                      </a:r>
                      <a:endParaRPr lang="en-US" sz="1200" b="1">
                        <a:solidFill>
                          <a:schemeClr val="tx1"/>
                        </a:solidFill>
                        <a:effectLst/>
                        <a:latin typeface="Calibri"/>
                        <a:ea typeface="Calibri"/>
                        <a:cs typeface="Arial"/>
                      </a:endParaRPr>
                    </a:p>
                  </a:txBody>
                  <a:tcPr marL="45124" marR="45124" marT="0" marB="0"/>
                </a:tc>
                <a:tc>
                  <a:txBody>
                    <a:bodyPr/>
                    <a:lstStyle/>
                    <a:p>
                      <a:pPr marL="0" marR="0" algn="ctr" rtl="1">
                        <a:lnSpc>
                          <a:spcPct val="150000"/>
                        </a:lnSpc>
                        <a:spcBef>
                          <a:spcPts val="0"/>
                        </a:spcBef>
                        <a:spcAft>
                          <a:spcPts val="0"/>
                        </a:spcAft>
                      </a:pPr>
                      <a:r>
                        <a:rPr lang="en-US" sz="1600">
                          <a:effectLst/>
                        </a:rPr>
                        <a:t>8</a:t>
                      </a:r>
                      <a:endParaRPr lang="en-US" sz="1200" b="1">
                        <a:solidFill>
                          <a:schemeClr val="tx1"/>
                        </a:solidFill>
                        <a:effectLst/>
                        <a:latin typeface="Calibri"/>
                        <a:ea typeface="Calibri"/>
                        <a:cs typeface="Arial"/>
                      </a:endParaRPr>
                    </a:p>
                  </a:txBody>
                  <a:tcPr marL="45124" marR="45124" marT="0" marB="0"/>
                </a:tc>
              </a:tr>
              <a:tr h="356627">
                <a:tc>
                  <a:txBody>
                    <a:bodyPr/>
                    <a:lstStyle/>
                    <a:p>
                      <a:pPr marL="0" marR="0" algn="l" rtl="1">
                        <a:lnSpc>
                          <a:spcPct val="107000"/>
                        </a:lnSpc>
                        <a:spcBef>
                          <a:spcPts val="0"/>
                        </a:spcBef>
                        <a:spcAft>
                          <a:spcPts val="0"/>
                        </a:spcAft>
                      </a:pPr>
                      <a:r>
                        <a:rPr lang="en-US" sz="1600">
                          <a:effectLst/>
                        </a:rPr>
                        <a:t>Meiosis</a:t>
                      </a:r>
                      <a:endParaRPr lang="en-US" sz="1200" b="1">
                        <a:solidFill>
                          <a:schemeClr val="tx1"/>
                        </a:solidFill>
                        <a:effectLst/>
                        <a:latin typeface="Calibri"/>
                        <a:ea typeface="Calibri"/>
                        <a:cs typeface="Arial"/>
                      </a:endParaRPr>
                    </a:p>
                  </a:txBody>
                  <a:tcPr marL="45124" marR="45124" marT="0" marB="0"/>
                </a:tc>
                <a:tc>
                  <a:txBody>
                    <a:bodyPr/>
                    <a:lstStyle/>
                    <a:p>
                      <a:pPr marL="0" marR="0" algn="ctr" rtl="1">
                        <a:lnSpc>
                          <a:spcPct val="150000"/>
                        </a:lnSpc>
                        <a:spcBef>
                          <a:spcPts val="0"/>
                        </a:spcBef>
                        <a:spcAft>
                          <a:spcPts val="0"/>
                        </a:spcAft>
                      </a:pPr>
                      <a:r>
                        <a:rPr lang="en-US" sz="1600">
                          <a:effectLst/>
                        </a:rPr>
                        <a:t>9</a:t>
                      </a:r>
                      <a:endParaRPr lang="en-US" sz="1200" b="1">
                        <a:solidFill>
                          <a:schemeClr val="tx1"/>
                        </a:solidFill>
                        <a:effectLst/>
                        <a:latin typeface="Calibri"/>
                        <a:ea typeface="Calibri"/>
                        <a:cs typeface="Arial"/>
                      </a:endParaRPr>
                    </a:p>
                  </a:txBody>
                  <a:tcPr marL="45124" marR="45124" marT="0" marB="0"/>
                </a:tc>
              </a:tr>
              <a:tr h="356627">
                <a:tc>
                  <a:txBody>
                    <a:bodyPr/>
                    <a:lstStyle/>
                    <a:p>
                      <a:pPr marL="0" marR="0" algn="l" rtl="1">
                        <a:lnSpc>
                          <a:spcPct val="107000"/>
                        </a:lnSpc>
                        <a:spcBef>
                          <a:spcPts val="0"/>
                        </a:spcBef>
                        <a:spcAft>
                          <a:spcPts val="0"/>
                        </a:spcAft>
                      </a:pPr>
                      <a:r>
                        <a:rPr lang="en-US" sz="1600">
                          <a:effectLst/>
                        </a:rPr>
                        <a:t>Classification of Animal Kingdom</a:t>
                      </a:r>
                      <a:endParaRPr lang="en-US" sz="1200" b="1">
                        <a:solidFill>
                          <a:schemeClr val="tx1"/>
                        </a:solidFill>
                        <a:effectLst/>
                        <a:latin typeface="Calibri"/>
                        <a:ea typeface="Calibri"/>
                        <a:cs typeface="Arial"/>
                      </a:endParaRPr>
                    </a:p>
                  </a:txBody>
                  <a:tcPr marL="45124" marR="45124" marT="0" marB="0"/>
                </a:tc>
                <a:tc>
                  <a:txBody>
                    <a:bodyPr/>
                    <a:lstStyle/>
                    <a:p>
                      <a:pPr marL="0" marR="0" algn="ctr" rtl="1">
                        <a:lnSpc>
                          <a:spcPct val="150000"/>
                        </a:lnSpc>
                        <a:spcBef>
                          <a:spcPts val="0"/>
                        </a:spcBef>
                        <a:spcAft>
                          <a:spcPts val="0"/>
                        </a:spcAft>
                      </a:pPr>
                      <a:r>
                        <a:rPr lang="en-US" sz="1600">
                          <a:effectLst/>
                        </a:rPr>
                        <a:t>10</a:t>
                      </a:r>
                      <a:endParaRPr lang="en-US" sz="1200" b="1">
                        <a:solidFill>
                          <a:schemeClr val="tx1"/>
                        </a:solidFill>
                        <a:effectLst/>
                        <a:latin typeface="Calibri"/>
                        <a:ea typeface="Calibri"/>
                        <a:cs typeface="Arial"/>
                      </a:endParaRPr>
                    </a:p>
                  </a:txBody>
                  <a:tcPr marL="45124" marR="45124" marT="0" marB="0"/>
                </a:tc>
              </a:tr>
              <a:tr h="356627">
                <a:tc>
                  <a:txBody>
                    <a:bodyPr/>
                    <a:lstStyle/>
                    <a:p>
                      <a:pPr marL="0" marR="0" algn="l" rtl="1">
                        <a:lnSpc>
                          <a:spcPct val="107000"/>
                        </a:lnSpc>
                        <a:spcBef>
                          <a:spcPts val="0"/>
                        </a:spcBef>
                        <a:spcAft>
                          <a:spcPts val="0"/>
                        </a:spcAft>
                      </a:pPr>
                      <a:r>
                        <a:rPr lang="en-US" sz="1600">
                          <a:effectLst/>
                        </a:rPr>
                        <a:t>Classification of Plant Kingdom</a:t>
                      </a:r>
                      <a:endParaRPr lang="en-US" sz="1200" b="1">
                        <a:solidFill>
                          <a:schemeClr val="tx1"/>
                        </a:solidFill>
                        <a:effectLst/>
                        <a:latin typeface="Calibri"/>
                        <a:ea typeface="Calibri"/>
                        <a:cs typeface="Arial"/>
                      </a:endParaRPr>
                    </a:p>
                  </a:txBody>
                  <a:tcPr marL="45124" marR="45124" marT="0" marB="0"/>
                </a:tc>
                <a:tc>
                  <a:txBody>
                    <a:bodyPr/>
                    <a:lstStyle/>
                    <a:p>
                      <a:pPr marL="0" marR="0" algn="ctr" rtl="1">
                        <a:lnSpc>
                          <a:spcPct val="150000"/>
                        </a:lnSpc>
                        <a:spcBef>
                          <a:spcPts val="0"/>
                        </a:spcBef>
                        <a:spcAft>
                          <a:spcPts val="0"/>
                        </a:spcAft>
                      </a:pPr>
                      <a:r>
                        <a:rPr lang="en-US" sz="1600">
                          <a:effectLst/>
                        </a:rPr>
                        <a:t>11</a:t>
                      </a:r>
                      <a:endParaRPr lang="en-US" sz="1200" b="1">
                        <a:solidFill>
                          <a:schemeClr val="tx1"/>
                        </a:solidFill>
                        <a:effectLst/>
                        <a:latin typeface="Calibri"/>
                        <a:ea typeface="Calibri"/>
                        <a:cs typeface="Arial"/>
                      </a:endParaRPr>
                    </a:p>
                  </a:txBody>
                  <a:tcPr marL="45124" marR="45124" marT="0" marB="0"/>
                </a:tc>
              </a:tr>
              <a:tr h="356627">
                <a:tc>
                  <a:txBody>
                    <a:bodyPr/>
                    <a:lstStyle/>
                    <a:p>
                      <a:pPr marL="0" marR="0" algn="l" rtl="1">
                        <a:lnSpc>
                          <a:spcPct val="107000"/>
                        </a:lnSpc>
                        <a:spcBef>
                          <a:spcPts val="0"/>
                        </a:spcBef>
                        <a:spcAft>
                          <a:spcPts val="0"/>
                        </a:spcAft>
                      </a:pPr>
                      <a:r>
                        <a:rPr lang="en-US" sz="1600">
                          <a:effectLst/>
                        </a:rPr>
                        <a:t>Mycology</a:t>
                      </a:r>
                      <a:endParaRPr lang="en-US" sz="1200" b="1">
                        <a:solidFill>
                          <a:schemeClr val="tx1"/>
                        </a:solidFill>
                        <a:effectLst/>
                        <a:latin typeface="Calibri"/>
                        <a:ea typeface="Calibri"/>
                        <a:cs typeface="Arial"/>
                      </a:endParaRPr>
                    </a:p>
                  </a:txBody>
                  <a:tcPr marL="45124" marR="45124" marT="0" marB="0"/>
                </a:tc>
                <a:tc>
                  <a:txBody>
                    <a:bodyPr/>
                    <a:lstStyle/>
                    <a:p>
                      <a:pPr marL="0" marR="0" algn="ctr" rtl="1">
                        <a:lnSpc>
                          <a:spcPct val="150000"/>
                        </a:lnSpc>
                        <a:spcBef>
                          <a:spcPts val="0"/>
                        </a:spcBef>
                        <a:spcAft>
                          <a:spcPts val="0"/>
                        </a:spcAft>
                      </a:pPr>
                      <a:r>
                        <a:rPr lang="en-US" sz="1600">
                          <a:effectLst/>
                        </a:rPr>
                        <a:t>12</a:t>
                      </a:r>
                      <a:endParaRPr lang="en-US" sz="1200" b="1">
                        <a:solidFill>
                          <a:schemeClr val="tx1"/>
                        </a:solidFill>
                        <a:effectLst/>
                        <a:latin typeface="Calibri"/>
                        <a:ea typeface="Calibri"/>
                        <a:cs typeface="Arial"/>
                      </a:endParaRPr>
                    </a:p>
                  </a:txBody>
                  <a:tcPr marL="45124" marR="45124" marT="0" marB="0"/>
                </a:tc>
              </a:tr>
              <a:tr h="356627">
                <a:tc>
                  <a:txBody>
                    <a:bodyPr/>
                    <a:lstStyle/>
                    <a:p>
                      <a:pPr marL="0" marR="0" algn="l" rtl="1">
                        <a:lnSpc>
                          <a:spcPct val="107000"/>
                        </a:lnSpc>
                        <a:spcBef>
                          <a:spcPts val="0"/>
                        </a:spcBef>
                        <a:spcAft>
                          <a:spcPts val="0"/>
                        </a:spcAft>
                      </a:pPr>
                      <a:r>
                        <a:rPr lang="en-US" sz="1600">
                          <a:effectLst/>
                        </a:rPr>
                        <a:t>Kingdom of  Monera </a:t>
                      </a:r>
                      <a:endParaRPr lang="en-US" sz="1200" b="1">
                        <a:solidFill>
                          <a:schemeClr val="tx1"/>
                        </a:solidFill>
                        <a:effectLst/>
                        <a:latin typeface="Calibri"/>
                        <a:ea typeface="Calibri"/>
                        <a:cs typeface="Arial"/>
                      </a:endParaRPr>
                    </a:p>
                  </a:txBody>
                  <a:tcPr marL="45124" marR="45124" marT="0" marB="0"/>
                </a:tc>
                <a:tc>
                  <a:txBody>
                    <a:bodyPr/>
                    <a:lstStyle/>
                    <a:p>
                      <a:pPr marL="0" marR="0" algn="ctr" rtl="1">
                        <a:lnSpc>
                          <a:spcPct val="150000"/>
                        </a:lnSpc>
                        <a:spcBef>
                          <a:spcPts val="0"/>
                        </a:spcBef>
                        <a:spcAft>
                          <a:spcPts val="0"/>
                        </a:spcAft>
                      </a:pPr>
                      <a:r>
                        <a:rPr lang="en-US" sz="1600">
                          <a:effectLst/>
                        </a:rPr>
                        <a:t>13</a:t>
                      </a:r>
                      <a:endParaRPr lang="en-US" sz="1200" b="1">
                        <a:solidFill>
                          <a:schemeClr val="tx1"/>
                        </a:solidFill>
                        <a:effectLst/>
                        <a:latin typeface="Calibri"/>
                        <a:ea typeface="Calibri"/>
                        <a:cs typeface="Arial"/>
                      </a:endParaRPr>
                    </a:p>
                  </a:txBody>
                  <a:tcPr marL="45124" marR="45124" marT="0" marB="0"/>
                </a:tc>
              </a:tr>
              <a:tr h="356627">
                <a:tc>
                  <a:txBody>
                    <a:bodyPr/>
                    <a:lstStyle/>
                    <a:p>
                      <a:pPr marL="0" marR="0" algn="l" rtl="1">
                        <a:lnSpc>
                          <a:spcPct val="107000"/>
                        </a:lnSpc>
                        <a:spcBef>
                          <a:spcPts val="0"/>
                        </a:spcBef>
                        <a:spcAft>
                          <a:spcPts val="0"/>
                        </a:spcAft>
                      </a:pPr>
                      <a:r>
                        <a:rPr lang="en-US" sz="1600">
                          <a:effectLst/>
                        </a:rPr>
                        <a:t>Viruses </a:t>
                      </a:r>
                      <a:endParaRPr lang="en-US" sz="1200" b="1">
                        <a:solidFill>
                          <a:schemeClr val="tx1"/>
                        </a:solidFill>
                        <a:effectLst/>
                        <a:latin typeface="Calibri"/>
                        <a:ea typeface="Calibri"/>
                        <a:cs typeface="Arial"/>
                      </a:endParaRPr>
                    </a:p>
                  </a:txBody>
                  <a:tcPr marL="45124" marR="45124" marT="0" marB="0"/>
                </a:tc>
                <a:tc>
                  <a:txBody>
                    <a:bodyPr/>
                    <a:lstStyle/>
                    <a:p>
                      <a:pPr marL="0" marR="0" algn="ctr" rtl="1">
                        <a:lnSpc>
                          <a:spcPct val="150000"/>
                        </a:lnSpc>
                        <a:spcBef>
                          <a:spcPts val="0"/>
                        </a:spcBef>
                        <a:spcAft>
                          <a:spcPts val="0"/>
                        </a:spcAft>
                      </a:pPr>
                      <a:r>
                        <a:rPr lang="en-US" sz="1600">
                          <a:effectLst/>
                        </a:rPr>
                        <a:t>14</a:t>
                      </a:r>
                      <a:endParaRPr lang="en-US" sz="1200" b="1">
                        <a:solidFill>
                          <a:schemeClr val="tx1"/>
                        </a:solidFill>
                        <a:effectLst/>
                        <a:latin typeface="Calibri"/>
                        <a:ea typeface="Calibri"/>
                        <a:cs typeface="Arial"/>
                      </a:endParaRPr>
                    </a:p>
                  </a:txBody>
                  <a:tcPr marL="45124" marR="45124" marT="0" marB="0"/>
                </a:tc>
              </a:tr>
              <a:tr h="356627">
                <a:tc>
                  <a:txBody>
                    <a:bodyPr/>
                    <a:lstStyle/>
                    <a:p>
                      <a:pPr marL="0" marR="0" algn="l" rtl="0">
                        <a:lnSpc>
                          <a:spcPct val="107000"/>
                        </a:lnSpc>
                        <a:spcBef>
                          <a:spcPts val="0"/>
                        </a:spcBef>
                        <a:spcAft>
                          <a:spcPts val="0"/>
                        </a:spcAft>
                      </a:pPr>
                      <a:r>
                        <a:rPr lang="en-US" sz="1600">
                          <a:effectLst/>
                        </a:rPr>
                        <a:t>Final Exam</a:t>
                      </a:r>
                      <a:endParaRPr lang="en-US" sz="1200" b="1">
                        <a:solidFill>
                          <a:schemeClr val="tx1"/>
                        </a:solidFill>
                        <a:effectLst/>
                        <a:latin typeface="Calibri"/>
                        <a:ea typeface="Calibri"/>
                        <a:cs typeface="Arial"/>
                      </a:endParaRPr>
                    </a:p>
                  </a:txBody>
                  <a:tcPr marL="45124" marR="45124" marT="0" marB="0"/>
                </a:tc>
                <a:tc>
                  <a:txBody>
                    <a:bodyPr/>
                    <a:lstStyle/>
                    <a:p>
                      <a:pPr marL="0" marR="0" algn="ctr" rtl="1">
                        <a:lnSpc>
                          <a:spcPct val="150000"/>
                        </a:lnSpc>
                        <a:spcBef>
                          <a:spcPts val="0"/>
                        </a:spcBef>
                        <a:spcAft>
                          <a:spcPts val="0"/>
                        </a:spcAft>
                      </a:pPr>
                      <a:r>
                        <a:rPr lang="en-US" sz="1600" dirty="0">
                          <a:effectLst/>
                        </a:rPr>
                        <a:t>15</a:t>
                      </a:r>
                      <a:endParaRPr lang="en-US" sz="1200" b="1" dirty="0">
                        <a:solidFill>
                          <a:schemeClr val="tx1"/>
                        </a:solidFill>
                        <a:effectLst/>
                        <a:latin typeface="Calibri"/>
                        <a:ea typeface="Calibri"/>
                        <a:cs typeface="Arial"/>
                      </a:endParaRPr>
                    </a:p>
                  </a:txBody>
                  <a:tcPr marL="45124" marR="45124" marT="0" marB="0"/>
                </a:tc>
              </a:tr>
            </a:tbl>
          </a:graphicData>
        </a:graphic>
      </p:graphicFrame>
    </p:spTree>
    <p:extLst>
      <p:ext uri="{BB962C8B-B14F-4D97-AF65-F5344CB8AC3E}">
        <p14:creationId xmlns:p14="http://schemas.microsoft.com/office/powerpoint/2010/main" val="373849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6881" b="9956"/>
          <a:stretch/>
        </p:blipFill>
        <p:spPr bwMode="auto">
          <a:xfrm>
            <a:off x="304800" y="-27709"/>
            <a:ext cx="8610600" cy="4980709"/>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299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jpg"/>
          <p:cNvPicPr>
            <a:picLocks noGrp="1" noChangeAspect="1"/>
          </p:cNvPicPr>
          <p:nvPr>
            <p:ph idx="1"/>
          </p:nvPr>
        </p:nvPicPr>
        <p:blipFill>
          <a:blip r:embed="rId2" cstate="print"/>
          <a:stretch>
            <a:fillRect/>
          </a:stretch>
        </p:blipFill>
        <p:spPr>
          <a:xfrm>
            <a:off x="2286000" y="1066800"/>
            <a:ext cx="4525962" cy="3886200"/>
          </a:xfrm>
        </p:spPr>
      </p:pic>
      <p:sp>
        <p:nvSpPr>
          <p:cNvPr id="3" name="Title 2"/>
          <p:cNvSpPr>
            <a:spLocks noGrp="1"/>
          </p:cNvSpPr>
          <p:nvPr>
            <p:ph type="title"/>
          </p:nvPr>
        </p:nvSpPr>
        <p:spPr>
          <a:xfrm>
            <a:off x="457200" y="274638"/>
            <a:ext cx="3886200" cy="868362"/>
          </a:xfrm>
        </p:spPr>
        <p:txBody>
          <a:bodyPr/>
          <a:lstStyle/>
          <a:p>
            <a:pPr algn="ctr"/>
            <a:r>
              <a:rPr lang="en-US" dirty="0" smtClean="0">
                <a:solidFill>
                  <a:srgbClr val="C00000"/>
                </a:solidFill>
                <a:latin typeface="Cooper Black" pitchFamily="18" charset="0"/>
              </a:rPr>
              <a:t>Any Question?</a:t>
            </a:r>
            <a:endParaRPr lang="ar-IQ" dirty="0">
              <a:solidFill>
                <a:srgbClr val="C00000"/>
              </a:solidFill>
              <a:latin typeface="Cooper Black" pitchFamily="18" charset="0"/>
            </a:endParaRPr>
          </a:p>
        </p:txBody>
      </p:sp>
    </p:spTree>
    <p:extLst>
      <p:ext uri="{BB962C8B-B14F-4D97-AF65-F5344CB8AC3E}">
        <p14:creationId xmlns:p14="http://schemas.microsoft.com/office/powerpoint/2010/main" val="3519028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467600" cy="1143000"/>
          </a:xfrm>
        </p:spPr>
        <p:txBody>
          <a:bodyPr>
            <a:noAutofit/>
          </a:bodyPr>
          <a:lstStyle/>
          <a:p>
            <a:r>
              <a:rPr lang="en-US" sz="3200" b="1" dirty="0">
                <a:solidFill>
                  <a:srgbClr val="C00000"/>
                </a:solidFill>
                <a:latin typeface="Cooper Black" pitchFamily="18" charset="0"/>
              </a:rPr>
              <a:t>The Science of Biology </a:t>
            </a:r>
            <a:endParaRPr lang="en-US" sz="3200" dirty="0">
              <a:solidFill>
                <a:srgbClr val="C00000"/>
              </a:solidFill>
            </a:endParaRPr>
          </a:p>
        </p:txBody>
      </p:sp>
      <p:sp>
        <p:nvSpPr>
          <p:cNvPr id="3" name="Content Placeholder 2"/>
          <p:cNvSpPr>
            <a:spLocks noGrp="1"/>
          </p:cNvSpPr>
          <p:nvPr>
            <p:ph idx="1"/>
          </p:nvPr>
        </p:nvSpPr>
        <p:spPr>
          <a:xfrm>
            <a:off x="304800" y="1600200"/>
            <a:ext cx="6019800" cy="4525963"/>
          </a:xfrm>
        </p:spPr>
        <p:txBody>
          <a:bodyPr>
            <a:noAutofit/>
          </a:bodyPr>
          <a:lstStyle/>
          <a:p>
            <a:pPr marL="457200" indent="-457200">
              <a:buFont typeface="Wingdings" pitchFamily="2" charset="2"/>
              <a:buChar char="v"/>
            </a:pPr>
            <a:r>
              <a:rPr lang="en-US" sz="3200" dirty="0">
                <a:latin typeface="Agency FB" pitchFamily="34" charset="0"/>
              </a:rPr>
              <a:t>The term biology is derived from the Greek word β</a:t>
            </a:r>
            <a:r>
              <a:rPr lang="en-US" sz="3200" dirty="0" err="1">
                <a:latin typeface="Agency FB" pitchFamily="34" charset="0"/>
              </a:rPr>
              <a:t>ίος</a:t>
            </a:r>
            <a:r>
              <a:rPr lang="en-US" sz="3200" dirty="0">
                <a:latin typeface="Agency FB" pitchFamily="34" charset="0"/>
              </a:rPr>
              <a:t>, bios, "life" and A Latin-language form of the term first appeared in 1736 when Swedish scientist Carl Linnaeus used biology in his book (Bibliotheca </a:t>
            </a:r>
            <a:r>
              <a:rPr lang="en-US" sz="3200" dirty="0" err="1">
                <a:latin typeface="Agency FB" pitchFamily="34" charset="0"/>
              </a:rPr>
              <a:t>botanica</a:t>
            </a:r>
            <a:r>
              <a:rPr lang="en-US" sz="3200" dirty="0" smtClean="0">
                <a:latin typeface="Agency FB" pitchFamily="34" charset="0"/>
              </a:rPr>
              <a:t>)</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172200" y="1808018"/>
            <a:ext cx="25146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533400" y="1249680"/>
            <a:ext cx="7772400" cy="45719"/>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657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458200" cy="5105400"/>
          </a:xfrm>
        </p:spPr>
        <p:txBody>
          <a:bodyPr>
            <a:noAutofit/>
          </a:bodyPr>
          <a:lstStyle/>
          <a:p>
            <a:pPr marL="457200" indent="-457200">
              <a:buFont typeface="Wingdings" pitchFamily="2" charset="2"/>
              <a:buChar char="v"/>
            </a:pPr>
            <a:r>
              <a:rPr lang="en-US" sz="2800" dirty="0">
                <a:latin typeface="Agency FB" pitchFamily="34" charset="0"/>
              </a:rPr>
              <a:t>Scholars of the medieval Islamic world who wrote on biology included Al-</a:t>
            </a:r>
            <a:r>
              <a:rPr lang="en-US" sz="2800" dirty="0" err="1">
                <a:latin typeface="Agency FB" pitchFamily="34" charset="0"/>
              </a:rPr>
              <a:t>Dīnawarī</a:t>
            </a:r>
            <a:r>
              <a:rPr lang="en-US" sz="2800" dirty="0">
                <a:latin typeface="Agency FB" pitchFamily="34" charset="0"/>
              </a:rPr>
              <a:t> , who wrote on botany and </a:t>
            </a:r>
            <a:r>
              <a:rPr lang="en-US" sz="2800" dirty="0" err="1">
                <a:latin typeface="Agency FB" pitchFamily="34" charset="0"/>
              </a:rPr>
              <a:t>Rhazes</a:t>
            </a:r>
            <a:r>
              <a:rPr lang="en-US" sz="2800" dirty="0">
                <a:latin typeface="Agency FB" pitchFamily="34" charset="0"/>
              </a:rPr>
              <a:t> who wrote on anatomy and physiology. Biology began to quickly develop and grow with Anton van Leeuwenhoek's dramatic improvement of the microscope. It was then that scholars discovered spermatozoa, bacteria and the diversity of microscopic </a:t>
            </a:r>
            <a:r>
              <a:rPr lang="en-US" sz="2800" dirty="0" smtClean="0">
                <a:latin typeface="Agency FB" pitchFamily="34" charset="0"/>
              </a:rPr>
              <a:t>life</a:t>
            </a:r>
          </a:p>
          <a:p>
            <a:pPr marL="457200" indent="-457200">
              <a:buFont typeface="Wingdings" pitchFamily="2" charset="2"/>
              <a:buChar char="v"/>
            </a:pPr>
            <a:r>
              <a:rPr lang="en-US" sz="2800" dirty="0">
                <a:latin typeface="Agency FB" pitchFamily="34" charset="0"/>
              </a:rPr>
              <a:t>Advances in microscopy also had a profound impact on biological thinking. In the early 19th century, a number of biologists pointed to the central importance of the cell. Meanwhile, taxonomy and classification became the focus of natural historians. Carl Linnaeus published a basic taxonomy for the natural world in 1735, and in the 1750s introduced scientific names for all his species</a:t>
            </a:r>
          </a:p>
          <a:p>
            <a:endParaRPr lang="en-US" sz="2800" dirty="0">
              <a:latin typeface="Agency FB" pitchFamily="34" charset="0"/>
            </a:endParaRPr>
          </a:p>
        </p:txBody>
      </p:sp>
    </p:spTree>
    <p:extLst>
      <p:ext uri="{BB962C8B-B14F-4D97-AF65-F5344CB8AC3E}">
        <p14:creationId xmlns:p14="http://schemas.microsoft.com/office/powerpoint/2010/main" val="1917107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4572000"/>
          </a:xfrm>
        </p:spPr>
        <p:txBody>
          <a:bodyPr>
            <a:noAutofit/>
          </a:bodyPr>
          <a:lstStyle/>
          <a:p>
            <a:pPr lvl="0">
              <a:buFont typeface="Wingdings" pitchFamily="2" charset="2"/>
              <a:buChar char="v"/>
            </a:pPr>
            <a:r>
              <a:rPr lang="en-US" sz="2400" dirty="0">
                <a:latin typeface="Agency FB" pitchFamily="34" charset="0"/>
              </a:rPr>
              <a:t>Serious evolutionary thinking originated with the works of  Lamarck, who was the first to present a coherent theory of evolution. </a:t>
            </a:r>
          </a:p>
          <a:p>
            <a:r>
              <a:rPr lang="en-US" sz="2400" dirty="0">
                <a:latin typeface="Agency FB" pitchFamily="34" charset="0"/>
              </a:rPr>
              <a:t> </a:t>
            </a:r>
          </a:p>
          <a:p>
            <a:pPr lvl="0">
              <a:buFont typeface="Wingdings" pitchFamily="2" charset="2"/>
              <a:buChar char="v"/>
            </a:pPr>
            <a:r>
              <a:rPr lang="en-US" sz="2400" dirty="0">
                <a:latin typeface="Agency FB" pitchFamily="34" charset="0"/>
              </a:rPr>
              <a:t>In the 1940s and early 1950s, experiments pointed to DNA as the component of chromosomes that held the trait-carrying units that had become known as genes. A focus on new kinds of model organisms such as viruses and bacteria, along with the discovery of the double helical structure of DNA in 1953, marked the transition to the era of molecular genetics.   </a:t>
            </a:r>
          </a:p>
          <a:p>
            <a:r>
              <a:rPr lang="en-US" sz="2400" dirty="0">
                <a:latin typeface="Agency FB" pitchFamily="34" charset="0"/>
              </a:rPr>
              <a:t> </a:t>
            </a:r>
          </a:p>
          <a:p>
            <a:pPr lvl="0">
              <a:buFont typeface="Wingdings" pitchFamily="2" charset="2"/>
              <a:buChar char="v"/>
            </a:pPr>
            <a:r>
              <a:rPr lang="en-US" sz="2400" dirty="0">
                <a:latin typeface="Agency FB" pitchFamily="34" charset="0"/>
              </a:rPr>
              <a:t>Finally, the Human Genome Project was launched in 1990 with the goal of mapping the general human genome. This project was essentially completed in 2003, with further analysis still being published.  </a:t>
            </a:r>
          </a:p>
          <a:p>
            <a:endParaRPr lang="en-US" sz="2400" dirty="0">
              <a:latin typeface="Agency FB" pitchFamily="34" charset="0"/>
            </a:endParaRPr>
          </a:p>
        </p:txBody>
      </p:sp>
    </p:spTree>
    <p:extLst>
      <p:ext uri="{BB962C8B-B14F-4D97-AF65-F5344CB8AC3E}">
        <p14:creationId xmlns:p14="http://schemas.microsoft.com/office/powerpoint/2010/main" val="1653730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Cooper Black" pitchFamily="18" charset="0"/>
              </a:rPr>
              <a:t>Definition of Biology   </a:t>
            </a:r>
          </a:p>
        </p:txBody>
      </p:sp>
      <p:sp>
        <p:nvSpPr>
          <p:cNvPr id="3" name="Content Placeholder 2"/>
          <p:cNvSpPr>
            <a:spLocks noGrp="1"/>
          </p:cNvSpPr>
          <p:nvPr>
            <p:ph idx="1"/>
          </p:nvPr>
        </p:nvSpPr>
        <p:spPr>
          <a:xfrm>
            <a:off x="381000" y="1100628"/>
            <a:ext cx="7962900" cy="4614372"/>
          </a:xfrm>
        </p:spPr>
        <p:txBody>
          <a:bodyPr>
            <a:noAutofit/>
          </a:bodyPr>
          <a:lstStyle/>
          <a:p>
            <a:pPr marL="457200" lvl="0" indent="-457200">
              <a:buFont typeface="Wingdings" pitchFamily="2" charset="2"/>
              <a:buChar char="v"/>
            </a:pPr>
            <a:r>
              <a:rPr lang="en-US" sz="2800" dirty="0" smtClean="0">
                <a:latin typeface="Agency FB" pitchFamily="34" charset="0"/>
              </a:rPr>
              <a:t>Biology </a:t>
            </a:r>
            <a:r>
              <a:rPr lang="en-US" sz="2800" dirty="0">
                <a:latin typeface="Agency FB" pitchFamily="34" charset="0"/>
              </a:rPr>
              <a:t>is the natural science that involves the study of life and living organisms, including their physical and chemical structure, function, development and evolution. </a:t>
            </a:r>
          </a:p>
          <a:p>
            <a:pPr marL="457200" lvl="0" indent="-457200">
              <a:buFont typeface="Wingdings" pitchFamily="2" charset="2"/>
              <a:buChar char="v"/>
            </a:pPr>
            <a:r>
              <a:rPr lang="en-US" sz="2800" dirty="0">
                <a:latin typeface="Agency FB" pitchFamily="34" charset="0"/>
              </a:rPr>
              <a:t> Modern biology is a vast field, composed of many branches. In general, biology recognizes the cell as the basic unit of life, genes as the basic unit of heredity, and evolution as the engine that propels the creation of new species. It is also understood that all organisms survive by consuming and transforming energy and by regulating their internal environment.     </a:t>
            </a:r>
          </a:p>
          <a:p>
            <a:endParaRPr lang="en-US" sz="2800" dirty="0">
              <a:latin typeface="Agency FB" pitchFamily="34" charset="0"/>
            </a:endParaRPr>
          </a:p>
        </p:txBody>
      </p:sp>
      <p:sp>
        <p:nvSpPr>
          <p:cNvPr id="4" name="Rectangle 3"/>
          <p:cNvSpPr/>
          <p:nvPr/>
        </p:nvSpPr>
        <p:spPr>
          <a:xfrm>
            <a:off x="533400" y="1066800"/>
            <a:ext cx="7772400" cy="45719"/>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980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
            <a:ext cx="7658100" cy="548640"/>
          </a:xfrm>
        </p:spPr>
        <p:txBody>
          <a:bodyPr/>
          <a:lstStyle/>
          <a:p>
            <a:r>
              <a:rPr lang="en-US" sz="2400" b="1" dirty="0">
                <a:solidFill>
                  <a:srgbClr val="C00000"/>
                </a:solidFill>
                <a:latin typeface="Cooper Black" pitchFamily="18" charset="0"/>
              </a:rPr>
              <a:t>Why study Biology is importance?  </a:t>
            </a:r>
            <a:endParaRPr lang="en-US" sz="2400" dirty="0">
              <a:solidFill>
                <a:srgbClr val="C00000"/>
              </a:solidFill>
              <a:latin typeface="Cooper Black" pitchFamily="18" charset="0"/>
            </a:endParaRPr>
          </a:p>
        </p:txBody>
      </p:sp>
      <p:sp>
        <p:nvSpPr>
          <p:cNvPr id="3" name="Content Placeholder 2"/>
          <p:cNvSpPr>
            <a:spLocks noGrp="1"/>
          </p:cNvSpPr>
          <p:nvPr>
            <p:ph idx="1"/>
          </p:nvPr>
        </p:nvSpPr>
        <p:spPr>
          <a:xfrm>
            <a:off x="457200" y="1100628"/>
            <a:ext cx="8153400" cy="4995372"/>
          </a:xfrm>
        </p:spPr>
        <p:txBody>
          <a:bodyPr>
            <a:noAutofit/>
          </a:bodyPr>
          <a:lstStyle/>
          <a:p>
            <a:pPr marL="457200" lvl="0" indent="-457200">
              <a:buFont typeface="Wingdings" pitchFamily="2" charset="2"/>
              <a:buChar char="v"/>
            </a:pPr>
            <a:r>
              <a:rPr lang="en-US" sz="2800" dirty="0">
                <a:latin typeface="Agency FB" pitchFamily="34" charset="0"/>
              </a:rPr>
              <a:t>Because of its grate variety, biology is one of the most interesting subjects and important for everyone, many biologists are working on problems that critically affect our lives, such as the world’s rapidly expanding population and diseases like CANCER and AIDS. </a:t>
            </a:r>
          </a:p>
          <a:p>
            <a:r>
              <a:rPr lang="en-US" sz="2800" dirty="0">
                <a:latin typeface="Agency FB" pitchFamily="34" charset="0"/>
              </a:rPr>
              <a:t> </a:t>
            </a:r>
          </a:p>
          <a:p>
            <a:pPr marL="457200" lvl="0" indent="-457200">
              <a:buFont typeface="Wingdings" pitchFamily="2" charset="2"/>
              <a:buChar char="v"/>
            </a:pPr>
            <a:r>
              <a:rPr lang="en-US" sz="2800" dirty="0">
                <a:latin typeface="Agency FB" pitchFamily="34" charset="0"/>
              </a:rPr>
              <a:t>The knowledge that biologists are gaining will be fundamental to our ability to manage the world’s resources in a suitable manner, to prevent or cure diseases, an understanding of how organisms function is essential for us to coexist successfully with our environment and with each other and to improve the quality of our lives.</a:t>
            </a:r>
          </a:p>
          <a:p>
            <a:endParaRPr lang="en-US" sz="2800" dirty="0">
              <a:latin typeface="Agency FB" pitchFamily="34" charset="0"/>
            </a:endParaRPr>
          </a:p>
        </p:txBody>
      </p:sp>
      <p:sp>
        <p:nvSpPr>
          <p:cNvPr id="4" name="Rectangle 3"/>
          <p:cNvSpPr/>
          <p:nvPr/>
        </p:nvSpPr>
        <p:spPr>
          <a:xfrm>
            <a:off x="519545" y="990600"/>
            <a:ext cx="7772400" cy="45719"/>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093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C00000"/>
                </a:solidFill>
                <a:latin typeface="Cooper Black" pitchFamily="18" charset="0"/>
              </a:rPr>
              <a:t> Subdivision or Branches of biology        </a:t>
            </a:r>
            <a:endParaRPr lang="en-US" sz="2400" dirty="0">
              <a:solidFill>
                <a:srgbClr val="C00000"/>
              </a:solidFill>
              <a:latin typeface="Cooper Black" pitchFamily="18" charset="0"/>
            </a:endParaRPr>
          </a:p>
        </p:txBody>
      </p:sp>
      <p:sp>
        <p:nvSpPr>
          <p:cNvPr id="3" name="Content Placeholder 2"/>
          <p:cNvSpPr>
            <a:spLocks noGrp="1"/>
          </p:cNvSpPr>
          <p:nvPr>
            <p:ph idx="1"/>
          </p:nvPr>
        </p:nvSpPr>
        <p:spPr>
          <a:xfrm>
            <a:off x="381000" y="1066800"/>
            <a:ext cx="8191500" cy="5300172"/>
          </a:xfrm>
        </p:spPr>
        <p:txBody>
          <a:bodyPr>
            <a:noAutofit/>
          </a:bodyPr>
          <a:lstStyle/>
          <a:p>
            <a:r>
              <a:rPr lang="en-US" sz="2400" u="sng" dirty="0">
                <a:latin typeface="Agency FB" pitchFamily="34" charset="0"/>
              </a:rPr>
              <a:t>These are the main branches of biology: </a:t>
            </a:r>
            <a:endParaRPr lang="en-US" sz="2400" dirty="0">
              <a:latin typeface="Agency FB" pitchFamily="34" charset="0"/>
            </a:endParaRPr>
          </a:p>
          <a:p>
            <a:pPr lvl="0">
              <a:buFont typeface="Wingdings" pitchFamily="2" charset="2"/>
              <a:buChar char="ü"/>
            </a:pPr>
            <a:r>
              <a:rPr lang="en-US" sz="2400" dirty="0">
                <a:latin typeface="Agency FB" pitchFamily="34" charset="0"/>
              </a:rPr>
              <a:t>Anatomy – the study of form and function, in plants, animals, and other organisms, or specifically in humans. </a:t>
            </a:r>
          </a:p>
          <a:p>
            <a:pPr lvl="0">
              <a:buFont typeface="Wingdings" pitchFamily="2" charset="2"/>
              <a:buChar char="ü"/>
            </a:pPr>
            <a:r>
              <a:rPr lang="en-US" sz="2400" dirty="0">
                <a:latin typeface="Agency FB" pitchFamily="34" charset="0"/>
              </a:rPr>
              <a:t>Histology – the study of cells and tissues, a microscopic branch of anatomy. </a:t>
            </a:r>
          </a:p>
          <a:p>
            <a:pPr lvl="0">
              <a:buFont typeface="Wingdings" pitchFamily="2" charset="2"/>
              <a:buChar char="ü"/>
            </a:pPr>
            <a:r>
              <a:rPr lang="en-US" sz="2400" dirty="0">
                <a:latin typeface="Agency FB" pitchFamily="34" charset="0"/>
              </a:rPr>
              <a:t>Astrobiology (also known as exobiology, and bio astronomy) – the study of evolution, distribution, and future of life in the universe. </a:t>
            </a:r>
          </a:p>
          <a:p>
            <a:pPr lvl="0">
              <a:buFont typeface="Wingdings" pitchFamily="2" charset="2"/>
              <a:buChar char="ü"/>
            </a:pPr>
            <a:r>
              <a:rPr lang="en-US" sz="2400" dirty="0">
                <a:latin typeface="Agency FB" pitchFamily="34" charset="0"/>
              </a:rPr>
              <a:t>Biochemistry – the study of the chemical reactions required for life to exist and function, usually a focus on the cellular level. </a:t>
            </a:r>
          </a:p>
          <a:p>
            <a:pPr lvl="0">
              <a:buFont typeface="Wingdings" pitchFamily="2" charset="2"/>
              <a:buChar char="ü"/>
            </a:pPr>
            <a:r>
              <a:rPr lang="en-US" sz="2400" dirty="0">
                <a:latin typeface="Agency FB" pitchFamily="34" charset="0"/>
              </a:rPr>
              <a:t>Biogeography – the study of the distribution of species spatially and temporally. </a:t>
            </a:r>
          </a:p>
          <a:p>
            <a:endParaRPr lang="en-US" sz="2400" dirty="0">
              <a:latin typeface="Agency FB" pitchFamily="34" charset="0"/>
            </a:endParaRPr>
          </a:p>
        </p:txBody>
      </p:sp>
      <p:sp>
        <p:nvSpPr>
          <p:cNvPr id="4" name="Rectangle 3"/>
          <p:cNvSpPr/>
          <p:nvPr/>
        </p:nvSpPr>
        <p:spPr>
          <a:xfrm>
            <a:off x="533400" y="990600"/>
            <a:ext cx="7772400" cy="45719"/>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982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734300" cy="5638800"/>
          </a:xfrm>
        </p:spPr>
        <p:txBody>
          <a:bodyPr>
            <a:noAutofit/>
          </a:bodyPr>
          <a:lstStyle/>
          <a:p>
            <a:pPr lvl="0">
              <a:buFont typeface="Wingdings" pitchFamily="2" charset="2"/>
              <a:buChar char="ü"/>
            </a:pPr>
            <a:r>
              <a:rPr lang="en-US" sz="2000" dirty="0">
                <a:latin typeface="Agency FB" pitchFamily="34" charset="0"/>
              </a:rPr>
              <a:t>Bioinformatics – the use of information technology for the study, collection, and storage of genomic and other biological data. </a:t>
            </a:r>
          </a:p>
          <a:p>
            <a:pPr lvl="0">
              <a:buFont typeface="Wingdings" pitchFamily="2" charset="2"/>
              <a:buChar char="ü"/>
            </a:pPr>
            <a:r>
              <a:rPr lang="en-US" sz="2000" dirty="0">
                <a:latin typeface="Agency FB" pitchFamily="34" charset="0"/>
              </a:rPr>
              <a:t>Biomathematics – the quantitative or mathematical study of biological processes, with an emphasis on modeling. </a:t>
            </a:r>
          </a:p>
          <a:p>
            <a:pPr lvl="0">
              <a:buFont typeface="Wingdings" pitchFamily="2" charset="2"/>
              <a:buChar char="ü"/>
            </a:pPr>
            <a:r>
              <a:rPr lang="en-US" sz="2000" dirty="0">
                <a:latin typeface="Agency FB" pitchFamily="34" charset="0"/>
              </a:rPr>
              <a:t>Biomedical research – the study of health and disease. </a:t>
            </a:r>
          </a:p>
          <a:p>
            <a:pPr lvl="0">
              <a:buFont typeface="Wingdings" pitchFamily="2" charset="2"/>
              <a:buChar char="ü"/>
            </a:pPr>
            <a:r>
              <a:rPr lang="en-US" sz="2000" dirty="0">
                <a:latin typeface="Agency FB" pitchFamily="34" charset="0"/>
              </a:rPr>
              <a:t>Pharmacology – the study and practical application of preparation, use, and effects of drugs and synthetic medicines. </a:t>
            </a:r>
          </a:p>
          <a:p>
            <a:pPr lvl="0">
              <a:buFont typeface="Wingdings" pitchFamily="2" charset="2"/>
              <a:buChar char="ü"/>
            </a:pPr>
            <a:r>
              <a:rPr lang="en-US" sz="2000" dirty="0">
                <a:latin typeface="Agency FB" pitchFamily="34" charset="0"/>
              </a:rPr>
              <a:t>Biophysics – the study of biological processes through physics, by applying the theories and methods traditionally used in the physical sciences</a:t>
            </a:r>
            <a:r>
              <a:rPr lang="en-US" sz="2000" dirty="0" smtClean="0">
                <a:latin typeface="Agency FB" pitchFamily="34" charset="0"/>
              </a:rPr>
              <a:t>.</a:t>
            </a:r>
          </a:p>
          <a:p>
            <a:pPr lvl="0">
              <a:buFont typeface="Wingdings" pitchFamily="2" charset="2"/>
              <a:buChar char="ü"/>
            </a:pPr>
            <a:r>
              <a:rPr lang="en-US" sz="2000" dirty="0">
                <a:latin typeface="Agency FB" pitchFamily="34" charset="0"/>
              </a:rPr>
              <a:t>Biotechnology – the study of the manipulation of living matter, including genetic modification and synthetic biology . </a:t>
            </a:r>
          </a:p>
          <a:p>
            <a:pPr lvl="0">
              <a:buFont typeface="Wingdings" pitchFamily="2" charset="2"/>
              <a:buChar char="ü"/>
            </a:pPr>
            <a:r>
              <a:rPr lang="en-US" sz="2000" dirty="0">
                <a:latin typeface="Agency FB" pitchFamily="34" charset="0"/>
              </a:rPr>
              <a:t>Botany – the study of plants. </a:t>
            </a:r>
          </a:p>
          <a:p>
            <a:pPr lvl="0">
              <a:buFont typeface="Wingdings" pitchFamily="2" charset="2"/>
              <a:buChar char="ü"/>
            </a:pPr>
            <a:r>
              <a:rPr lang="en-US" sz="2000" dirty="0">
                <a:latin typeface="Agency FB" pitchFamily="34" charset="0"/>
              </a:rPr>
              <a:t>Cell biology – the study of the cell as a complete unit, and the molecular and chemical interactions that occur within a living cell. </a:t>
            </a:r>
          </a:p>
          <a:p>
            <a:pPr lvl="0">
              <a:buFont typeface="Wingdings" pitchFamily="2" charset="2"/>
              <a:buChar char="ü"/>
            </a:pPr>
            <a:r>
              <a:rPr lang="en-US" sz="2000" dirty="0">
                <a:latin typeface="Agency FB" pitchFamily="34" charset="0"/>
              </a:rPr>
              <a:t>Ecology – the study of the interactions of living organisms with one another and with the non-living elements of their </a:t>
            </a:r>
            <a:r>
              <a:rPr lang="en-US" sz="2000" dirty="0" smtClean="0">
                <a:latin typeface="Agency FB" pitchFamily="34" charset="0"/>
              </a:rPr>
              <a:t>environment</a:t>
            </a:r>
            <a:endParaRPr lang="en-US" sz="2000" dirty="0">
              <a:latin typeface="Agency FB" pitchFamily="34" charset="0"/>
            </a:endParaRPr>
          </a:p>
          <a:p>
            <a:pPr>
              <a:buFont typeface="Wingdings" pitchFamily="2" charset="2"/>
              <a:buChar char="ü"/>
            </a:pPr>
            <a:endParaRPr lang="en-US" sz="2000" dirty="0">
              <a:latin typeface="Agency FB" pitchFamily="34" charset="0"/>
            </a:endParaRPr>
          </a:p>
        </p:txBody>
      </p:sp>
    </p:spTree>
    <p:extLst>
      <p:ext uri="{BB962C8B-B14F-4D97-AF65-F5344CB8AC3E}">
        <p14:creationId xmlns:p14="http://schemas.microsoft.com/office/powerpoint/2010/main" val="29375815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46</TotalTime>
  <Words>1398</Words>
  <Application>Microsoft Office PowerPoint</Application>
  <PresentationFormat>On-screen Show (4:3)</PresentationFormat>
  <Paragraphs>98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Angles</vt:lpstr>
      <vt:lpstr>General  Biology  Lecture 1</vt:lpstr>
      <vt:lpstr>PowerPoint Presentation</vt:lpstr>
      <vt:lpstr>The Science of Biology </vt:lpstr>
      <vt:lpstr>PowerPoint Presentation</vt:lpstr>
      <vt:lpstr>PowerPoint Presentation</vt:lpstr>
      <vt:lpstr>Definition of Biology   </vt:lpstr>
      <vt:lpstr>Why study Biology is importance?  </vt:lpstr>
      <vt:lpstr> Subdivision or Branches of biology        </vt:lpstr>
      <vt:lpstr>PowerPoint Presentation</vt:lpstr>
      <vt:lpstr>PowerPoint Presentation</vt:lpstr>
      <vt:lpstr>PowerPoint Presentation</vt:lpstr>
      <vt:lpstr>PowerPoint Presentation</vt:lpstr>
      <vt:lpstr>The characteristics of living organisms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Biology </dc:title>
  <dc:creator>rawa</dc:creator>
  <cp:lastModifiedBy>DR.Ahmed Saker 2o1O</cp:lastModifiedBy>
  <cp:revision>54</cp:revision>
  <dcterms:created xsi:type="dcterms:W3CDTF">2006-08-16T00:00:00Z</dcterms:created>
  <dcterms:modified xsi:type="dcterms:W3CDTF">2018-11-18T18:28:11Z</dcterms:modified>
</cp:coreProperties>
</file>